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81" r:id="rId9"/>
    <p:sldId id="263" r:id="rId10"/>
    <p:sldId id="265" r:id="rId11"/>
    <p:sldId id="284" r:id="rId12"/>
    <p:sldId id="266" r:id="rId13"/>
    <p:sldId id="285" r:id="rId14"/>
    <p:sldId id="267" r:id="rId15"/>
    <p:sldId id="268" r:id="rId16"/>
    <p:sldId id="269" r:id="rId17"/>
    <p:sldId id="270" r:id="rId18"/>
    <p:sldId id="271" r:id="rId19"/>
    <p:sldId id="280" r:id="rId20"/>
  </p:sldIdLst>
  <p:sldSz cx="12179300" cy="6858000"/>
  <p:notesSz cx="6858000" cy="9144000"/>
  <p:custDataLst>
    <p:tags r:id="rId22"/>
  </p:custData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58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tiff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8" name="Shape 5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 panose="020F0502020204030204"/>
      </a:defRPr>
    </a:lvl1pPr>
    <a:lvl2pPr indent="228600" latinLnBrk="0">
      <a:defRPr sz="1200">
        <a:latin typeface="+mj-lt"/>
        <a:ea typeface="+mj-ea"/>
        <a:cs typeface="+mj-cs"/>
        <a:sym typeface="Calibri" panose="020F0502020204030204"/>
      </a:defRPr>
    </a:lvl2pPr>
    <a:lvl3pPr indent="457200" latinLnBrk="0">
      <a:defRPr sz="1200">
        <a:latin typeface="+mj-lt"/>
        <a:ea typeface="+mj-ea"/>
        <a:cs typeface="+mj-cs"/>
        <a:sym typeface="Calibri" panose="020F0502020204030204"/>
      </a:defRPr>
    </a:lvl3pPr>
    <a:lvl4pPr indent="685800" latinLnBrk="0">
      <a:defRPr sz="1200">
        <a:latin typeface="+mj-lt"/>
        <a:ea typeface="+mj-ea"/>
        <a:cs typeface="+mj-cs"/>
        <a:sym typeface="Calibri" panose="020F0502020204030204"/>
      </a:defRPr>
    </a:lvl4pPr>
    <a:lvl5pPr indent="914400" latinLnBrk="0">
      <a:defRPr sz="1200">
        <a:latin typeface="+mj-lt"/>
        <a:ea typeface="+mj-ea"/>
        <a:cs typeface="+mj-cs"/>
        <a:sym typeface="Calibri" panose="020F0502020204030204"/>
      </a:defRPr>
    </a:lvl5pPr>
    <a:lvl6pPr indent="1143000" latinLnBrk="0">
      <a:defRPr sz="1200">
        <a:latin typeface="+mj-lt"/>
        <a:ea typeface="+mj-ea"/>
        <a:cs typeface="+mj-cs"/>
        <a:sym typeface="Calibri" panose="020F0502020204030204"/>
      </a:defRPr>
    </a:lvl6pPr>
    <a:lvl7pPr indent="1371600" latinLnBrk="0">
      <a:defRPr sz="1200">
        <a:latin typeface="+mj-lt"/>
        <a:ea typeface="+mj-ea"/>
        <a:cs typeface="+mj-cs"/>
        <a:sym typeface="Calibri" panose="020F0502020204030204"/>
      </a:defRPr>
    </a:lvl7pPr>
    <a:lvl8pPr indent="1600200" latinLnBrk="0">
      <a:defRPr sz="1200">
        <a:latin typeface="+mj-lt"/>
        <a:ea typeface="+mj-ea"/>
        <a:cs typeface="+mj-cs"/>
        <a:sym typeface="Calibri" panose="020F0502020204030204"/>
      </a:defRPr>
    </a:lvl8pPr>
    <a:lvl9pPr indent="1828800" latinLnBrk="0">
      <a:defRPr sz="1200">
        <a:latin typeface="+mj-lt"/>
        <a:ea typeface="+mj-ea"/>
        <a:cs typeface="+mj-cs"/>
        <a:sym typeface="Calibri" panose="020F0502020204030204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像" descr="图像"/>
          <p:cNvPicPr>
            <a:picLocks noChangeAspect="1"/>
          </p:cNvPicPr>
          <p:nvPr/>
        </p:nvPicPr>
        <p:blipFill>
          <a:blip r:embed="rId2">
            <a:alphaModFix amt="6443"/>
          </a:blip>
          <a:stretch>
            <a:fillRect/>
          </a:stretch>
        </p:blipFill>
        <p:spPr>
          <a:xfrm>
            <a:off x="-425547" y="1119814"/>
            <a:ext cx="12179304" cy="461837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322275" y="6414763"/>
            <a:ext cx="258620" cy="24830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4842" y="4695116"/>
            <a:ext cx="4375557" cy="215732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322275" y="6414763"/>
            <a:ext cx="258620" cy="24830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5" descr="Picture 5"/>
          <p:cNvPicPr>
            <a:picLocks noChangeAspect="1"/>
          </p:cNvPicPr>
          <p:nvPr/>
        </p:nvPicPr>
        <p:blipFill>
          <a:blip r:embed="rId2">
            <a:alphaModFix amt="41107"/>
          </a:blip>
          <a:stretch>
            <a:fillRect/>
          </a:stretch>
        </p:blipFill>
        <p:spPr>
          <a:xfrm>
            <a:off x="8802158" y="1063993"/>
            <a:ext cx="5247283" cy="525096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322275" y="6414763"/>
            <a:ext cx="258620" cy="24830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322275" y="6414763"/>
            <a:ext cx="258620" cy="24830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322275" y="6414763"/>
            <a:ext cx="258620" cy="24830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像" descr="图像"/>
          <p:cNvPicPr>
            <a:picLocks noChangeAspect="1"/>
          </p:cNvPicPr>
          <p:nvPr/>
        </p:nvPicPr>
        <p:blipFill>
          <a:blip r:embed="rId8">
            <a:alphaModFix amt="16166"/>
          </a:blip>
          <a:stretch>
            <a:fillRect/>
          </a:stretch>
        </p:blipFill>
        <p:spPr>
          <a:xfrm>
            <a:off x="-3411498" y="-119615"/>
            <a:ext cx="12179304" cy="461837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3" name="图像" descr="图像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178565" y="3143225"/>
            <a:ext cx="7523154" cy="370921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" name="标题文本"/>
          <p:cNvSpPr txBox="1">
            <a:spLocks noGrp="1"/>
          </p:cNvSpPr>
          <p:nvPr>
            <p:ph type="title"/>
          </p:nvPr>
        </p:nvSpPr>
        <p:spPr>
          <a:xfrm>
            <a:off x="1824780" y="769937"/>
            <a:ext cx="9743441" cy="1668463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5" name="正文级别 1…"/>
          <p:cNvSpPr txBox="1">
            <a:spLocks noGrp="1"/>
          </p:cNvSpPr>
          <p:nvPr>
            <p:ph type="body" idx="1"/>
          </p:nvPr>
        </p:nvSpPr>
        <p:spPr>
          <a:xfrm>
            <a:off x="6797994" y="2438400"/>
            <a:ext cx="4770227" cy="4419600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322274" y="6414763"/>
            <a:ext cx="258620" cy="248302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20204"/>
        <a:buChar char="•"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1pPr>
      <a:lvl2pPr marL="783590" marR="0" indent="-32639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20204"/>
        <a:buChar char="–"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20204"/>
        <a:buChar char="•"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20204"/>
        <a:buChar char="–"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20204"/>
        <a:buChar char="»"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20204"/>
        <a:buChar char="•"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20204"/>
        <a:buChar char="•"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7pPr>
      <a:lvl8pPr marL="35661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20204"/>
        <a:buChar char="•"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8pPr>
      <a:lvl9pPr marL="4023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20204"/>
        <a:buChar char="•"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.xml"/><Relationship Id="rId5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5.png"/><Relationship Id="rId7" Type="http://schemas.openxmlformats.org/officeDocument/2006/relationships/image" Target="../media/image1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5" Type="http://schemas.openxmlformats.org/officeDocument/2006/relationships/image" Target="../media/image19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5" Type="http://schemas.openxmlformats.org/officeDocument/2006/relationships/image" Target="../media/image20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4.xml"/><Relationship Id="rId5" Type="http://schemas.openxmlformats.org/officeDocument/2006/relationships/image" Target="../media/image21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5.xml"/><Relationship Id="rId5" Type="http://schemas.openxmlformats.org/officeDocument/2006/relationships/image" Target="../media/image22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5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6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8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openxmlformats.org/officeDocument/2006/relationships/image" Target="../media/image7.jpg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7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8.xml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9.xml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文本框 12"/>
          <p:cNvSpPr txBox="1"/>
          <p:nvPr/>
        </p:nvSpPr>
        <p:spPr>
          <a:xfrm>
            <a:off x="8691459" y="3833955"/>
            <a:ext cx="2588045" cy="46166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 algn="ctr">
              <a:defRPr sz="2400">
                <a:solidFill>
                  <a:srgbClr val="535353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rPr b="1" dirty="0" err="1">
                <a:solidFill>
                  <a:schemeClr val="tx1"/>
                </a:solidFill>
              </a:rPr>
              <a:t>分享嘉宾</a:t>
            </a:r>
            <a:r>
              <a:rPr b="1" dirty="0">
                <a:solidFill>
                  <a:schemeClr val="tx1"/>
                </a:solidFill>
              </a:rPr>
              <a:t>：</a:t>
            </a:r>
            <a:r>
              <a:rPr lang="zh-CN" altLang="en-US" b="1" dirty="0">
                <a:solidFill>
                  <a:schemeClr val="tx1"/>
                </a:solidFill>
              </a:rPr>
              <a:t>白思克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63" name="矩形 11"/>
          <p:cNvSpPr txBox="1"/>
          <p:nvPr/>
        </p:nvSpPr>
        <p:spPr>
          <a:xfrm>
            <a:off x="6235700" y="1686560"/>
            <a:ext cx="5043805" cy="782320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 algn="just">
              <a:defRPr sz="4500" b="1">
                <a:solidFill>
                  <a:srgbClr val="BC5F2A"/>
                </a:solidFill>
                <a:effectLst>
                  <a:outerShdw blurRad="38100" dist="25400" dir="5400000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 lang="zh-CN" dirty="0"/>
              <a:t>四维口袋直播</a:t>
            </a:r>
          </a:p>
        </p:txBody>
      </p:sp>
      <p:sp>
        <p:nvSpPr>
          <p:cNvPr id="64" name="矩形 12"/>
          <p:cNvSpPr txBox="1"/>
          <p:nvPr/>
        </p:nvSpPr>
        <p:spPr>
          <a:xfrm>
            <a:off x="6673360" y="2937453"/>
            <a:ext cx="6875114" cy="508725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 defTabSz="2438400">
              <a:lnSpc>
                <a:spcPct val="80000"/>
              </a:lnSpc>
              <a:defRPr sz="3300" spc="-33">
                <a:solidFill>
                  <a:srgbClr val="535353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rPr lang="zh-CN" altLang="en-US" b="1" dirty="0">
                <a:solidFill>
                  <a:schemeClr val="tx1"/>
                </a:solidFill>
              </a:rPr>
              <a:t>什么是流批一体</a:t>
            </a:r>
            <a:endParaRPr b="1" dirty="0">
              <a:solidFill>
                <a:schemeClr val="tx1"/>
              </a:solidFill>
            </a:endParaRPr>
          </a:p>
        </p:txBody>
      </p:sp>
      <p:grpSp>
        <p:nvGrpSpPr>
          <p:cNvPr id="68" name="logo"/>
          <p:cNvGrpSpPr/>
          <p:nvPr/>
        </p:nvGrpSpPr>
        <p:grpSpPr>
          <a:xfrm>
            <a:off x="9205472" y="6286751"/>
            <a:ext cx="757876" cy="333085"/>
            <a:chOff x="0" y="0"/>
            <a:chExt cx="757875" cy="333083"/>
          </a:xfrm>
        </p:grpSpPr>
        <p:sp>
          <p:nvSpPr>
            <p:cNvPr id="66" name="矩形"/>
            <p:cNvSpPr/>
            <p:nvPr/>
          </p:nvSpPr>
          <p:spPr>
            <a:xfrm>
              <a:off x="-1" y="7792"/>
              <a:ext cx="757876" cy="31750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7A7A7"/>
              </a:solidFill>
              <a:prstDash val="solid"/>
              <a:miter lim="400000"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535353"/>
                  </a:solidFill>
                </a:defRPr>
              </a:pPr>
              <a:endParaRPr/>
            </a:p>
          </p:txBody>
        </p:sp>
        <p:sp>
          <p:nvSpPr>
            <p:cNvPr id="67" name="logo"/>
            <p:cNvSpPr txBox="1"/>
            <p:nvPr/>
          </p:nvSpPr>
          <p:spPr>
            <a:xfrm>
              <a:off x="6350" y="0"/>
              <a:ext cx="745175" cy="333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solidFill>
                    <a:srgbClr val="535353"/>
                  </a:solidFill>
                </a:defRPr>
              </a:lvl1pPr>
            </a:lstStyle>
            <a:p>
              <a:r>
                <a:t>logo</a:t>
              </a:r>
            </a:p>
          </p:txBody>
        </p:sp>
      </p:grpSp>
      <p:pic>
        <p:nvPicPr>
          <p:cNvPr id="2" name="图片 1" descr="四维口袋透明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7800" y="6286500"/>
            <a:ext cx="1183005" cy="3073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2944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66" name="TextBox 3"/>
          <p:cNvSpPr txBox="1"/>
          <p:nvPr/>
        </p:nvSpPr>
        <p:spPr>
          <a:xfrm>
            <a:off x="1100365" y="542393"/>
            <a:ext cx="1857812" cy="400105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b="1" dirty="0">
                <a:solidFill>
                  <a:schemeClr val="accent1"/>
                </a:solidFill>
              </a:rPr>
              <a:t>流批一体的</a:t>
            </a:r>
            <a:r>
              <a:rPr lang="en-US" altLang="zh-CN" b="1" dirty="0">
                <a:solidFill>
                  <a:schemeClr val="accent1"/>
                </a:solidFill>
              </a:rPr>
              <a:t>API</a:t>
            </a:r>
            <a:endParaRPr b="1" dirty="0">
              <a:solidFill>
                <a:schemeClr val="accent1"/>
              </a:solidFill>
            </a:endParaRP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62255" y="6381115"/>
            <a:ext cx="1311910" cy="30734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CC3C902-F11D-B600-3225-57E4D31C6FB6}"/>
              </a:ext>
            </a:extLst>
          </p:cNvPr>
          <p:cNvSpPr txBox="1"/>
          <p:nvPr/>
        </p:nvSpPr>
        <p:spPr>
          <a:xfrm>
            <a:off x="918210" y="1280373"/>
            <a:ext cx="9764859" cy="203132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algn="just"/>
            <a:r>
              <a:rPr lang="zh-CN" altLang="en-US" b="0" i="0" dirty="0">
                <a:effectLst/>
                <a:latin typeface="system-ui"/>
              </a:rPr>
              <a:t>在 </a:t>
            </a:r>
            <a:r>
              <a:rPr lang="en-US" altLang="zh-CN" b="0" i="0" dirty="0" err="1">
                <a:effectLst/>
                <a:latin typeface="system-ui"/>
              </a:rPr>
              <a:t>Flink</a:t>
            </a:r>
            <a:r>
              <a:rPr lang="en-US" altLang="zh-CN" b="0" i="0" dirty="0">
                <a:effectLst/>
                <a:latin typeface="system-ui"/>
              </a:rPr>
              <a:t> 1.9 </a:t>
            </a:r>
            <a:r>
              <a:rPr lang="zh-CN" altLang="en-US" b="0" i="0" dirty="0">
                <a:effectLst/>
                <a:latin typeface="system-ui"/>
              </a:rPr>
              <a:t>的编程模型中，批计算和流计算还是两套相互独立的</a:t>
            </a:r>
            <a:r>
              <a:rPr lang="en-US" altLang="zh-CN" b="0" i="0" dirty="0">
                <a:effectLst/>
                <a:latin typeface="system-ui"/>
              </a:rPr>
              <a:t>API</a:t>
            </a:r>
            <a:r>
              <a:rPr lang="zh-CN" altLang="en-US" b="0" i="0" dirty="0">
                <a:effectLst/>
                <a:latin typeface="system-ui"/>
              </a:rPr>
              <a:t>，批的叫 </a:t>
            </a:r>
            <a:r>
              <a:rPr lang="en-US" altLang="zh-CN" b="0" i="0" dirty="0" err="1">
                <a:effectLst/>
                <a:latin typeface="system-ui"/>
              </a:rPr>
              <a:t>DataSet</a:t>
            </a:r>
            <a:r>
              <a:rPr lang="en-US" altLang="zh-CN" b="0" i="0" dirty="0">
                <a:effectLst/>
                <a:latin typeface="system-ui"/>
              </a:rPr>
              <a:t> API</a:t>
            </a:r>
            <a:r>
              <a:rPr lang="zh-CN" altLang="en-US" b="0" i="0" dirty="0">
                <a:effectLst/>
                <a:latin typeface="system-ui"/>
              </a:rPr>
              <a:t>，流的叫 </a:t>
            </a:r>
            <a:r>
              <a:rPr lang="en-US" altLang="zh-CN" b="0" i="0" dirty="0">
                <a:effectLst/>
                <a:latin typeface="system-ui"/>
              </a:rPr>
              <a:t>DataStream API</a:t>
            </a:r>
            <a:r>
              <a:rPr lang="zh-CN" altLang="en-US" b="0" i="0" dirty="0">
                <a:effectLst/>
                <a:latin typeface="system-ui"/>
              </a:rPr>
              <a:t>。</a:t>
            </a:r>
            <a:r>
              <a:rPr lang="en-US" altLang="zh-CN" b="0" i="0" dirty="0" err="1">
                <a:effectLst/>
                <a:latin typeface="system-ui"/>
              </a:rPr>
              <a:t>Flink</a:t>
            </a:r>
            <a:r>
              <a:rPr lang="en-US" altLang="zh-CN" b="0" i="0" dirty="0">
                <a:effectLst/>
                <a:latin typeface="system-ui"/>
              </a:rPr>
              <a:t> 1.11 </a:t>
            </a:r>
            <a:r>
              <a:rPr lang="zh-CN" altLang="en-US" b="0" i="0" dirty="0">
                <a:effectLst/>
                <a:latin typeface="system-ui"/>
              </a:rPr>
              <a:t>之后提供了新的批流融合接口，使用 </a:t>
            </a:r>
            <a:r>
              <a:rPr lang="en-US" altLang="zh-CN" b="0" i="0" dirty="0">
                <a:effectLst/>
                <a:latin typeface="system-ui"/>
              </a:rPr>
              <a:t>DataStream API </a:t>
            </a:r>
            <a:r>
              <a:rPr lang="zh-CN" altLang="en-US" b="0" i="0" dirty="0">
                <a:effectLst/>
                <a:latin typeface="system-ui"/>
              </a:rPr>
              <a:t>取代了原来的 </a:t>
            </a:r>
            <a:r>
              <a:rPr lang="en-US" altLang="zh-CN" b="0" i="0" dirty="0" err="1">
                <a:effectLst/>
                <a:latin typeface="system-ui"/>
              </a:rPr>
              <a:t>DataSet</a:t>
            </a:r>
            <a:r>
              <a:rPr lang="en-US" altLang="zh-CN" b="0" i="0" dirty="0">
                <a:effectLst/>
                <a:latin typeface="system-ui"/>
              </a:rPr>
              <a:t> API</a:t>
            </a:r>
            <a:r>
              <a:rPr lang="zh-CN" altLang="en-US" b="0" i="0" dirty="0">
                <a:effectLst/>
                <a:latin typeface="system-ui"/>
              </a:rPr>
              <a:t>。</a:t>
            </a:r>
          </a:p>
          <a:p>
            <a:pPr algn="just"/>
            <a:r>
              <a:rPr lang="en-US" altLang="zh-CN" b="0" i="0" dirty="0" err="1">
                <a:effectLst/>
                <a:latin typeface="system-ui"/>
              </a:rPr>
              <a:t>Flink</a:t>
            </a:r>
            <a:r>
              <a:rPr lang="en-US" altLang="zh-CN" b="0" i="0" dirty="0">
                <a:effectLst/>
                <a:latin typeface="system-ui"/>
              </a:rPr>
              <a:t> </a:t>
            </a:r>
            <a:r>
              <a:rPr lang="zh-CN" altLang="en-US" b="0" i="0" dirty="0">
                <a:effectLst/>
                <a:latin typeface="system-ui"/>
              </a:rPr>
              <a:t>的 </a:t>
            </a:r>
            <a:r>
              <a:rPr lang="en-US" altLang="zh-CN" b="0" i="0" dirty="0">
                <a:effectLst/>
                <a:latin typeface="system-ui"/>
              </a:rPr>
              <a:t>DataStream API </a:t>
            </a:r>
            <a:r>
              <a:rPr lang="zh-CN" altLang="en-US" b="0" i="0" dirty="0">
                <a:effectLst/>
                <a:latin typeface="system-ui"/>
              </a:rPr>
              <a:t>和 </a:t>
            </a:r>
            <a:r>
              <a:rPr lang="en-US" altLang="zh-CN" b="0" i="0" dirty="0">
                <a:effectLst/>
                <a:latin typeface="system-ui"/>
              </a:rPr>
              <a:t>Table/SQL API </a:t>
            </a:r>
            <a:r>
              <a:rPr lang="zh-CN" altLang="en-US" b="0" i="0" dirty="0">
                <a:effectLst/>
                <a:latin typeface="system-ui"/>
              </a:rPr>
              <a:t>为无限数据和有限数据的处理提供了统一的 </a:t>
            </a:r>
            <a:r>
              <a:rPr lang="en-US" altLang="zh-CN" b="0" i="0" dirty="0">
                <a:effectLst/>
                <a:latin typeface="system-ui"/>
              </a:rPr>
              <a:t>API</a:t>
            </a:r>
            <a:r>
              <a:rPr lang="zh-CN" altLang="en-US" b="0" i="0" dirty="0">
                <a:effectLst/>
                <a:latin typeface="system-ui"/>
              </a:rPr>
              <a:t>。其中 </a:t>
            </a:r>
            <a:r>
              <a:rPr lang="en-US" altLang="zh-CN" b="0" i="0" dirty="0">
                <a:effectLst/>
                <a:latin typeface="system-ui"/>
              </a:rPr>
              <a:t>Table/SQL API </a:t>
            </a:r>
            <a:r>
              <a:rPr lang="zh-CN" altLang="en-US" b="0" i="0" dirty="0">
                <a:effectLst/>
                <a:latin typeface="system-ui"/>
              </a:rPr>
              <a:t>属于 </a:t>
            </a:r>
            <a:r>
              <a:rPr lang="en-US" altLang="zh-CN" b="0" i="0" dirty="0">
                <a:effectLst/>
                <a:latin typeface="system-ui"/>
              </a:rPr>
              <a:t>high level </a:t>
            </a:r>
            <a:r>
              <a:rPr lang="zh-CN" altLang="en-US" b="0" i="0" dirty="0">
                <a:effectLst/>
                <a:latin typeface="system-ui"/>
              </a:rPr>
              <a:t>的 </a:t>
            </a:r>
            <a:r>
              <a:rPr lang="en-US" altLang="zh-CN" b="0" i="0" dirty="0">
                <a:effectLst/>
                <a:latin typeface="system-ui"/>
              </a:rPr>
              <a:t>API</a:t>
            </a:r>
            <a:r>
              <a:rPr lang="zh-CN" altLang="en-US" b="0" i="0" dirty="0">
                <a:effectLst/>
                <a:latin typeface="system-ui"/>
              </a:rPr>
              <a:t>，提供标准的 </a:t>
            </a:r>
            <a:r>
              <a:rPr lang="en-US" altLang="zh-CN" b="0" i="0" dirty="0">
                <a:effectLst/>
                <a:latin typeface="system-ui"/>
              </a:rPr>
              <a:t>SQL </a:t>
            </a:r>
            <a:r>
              <a:rPr lang="zh-CN" altLang="en-US" b="0" i="0" dirty="0">
                <a:effectLst/>
                <a:latin typeface="system-ui"/>
              </a:rPr>
              <a:t>以及与其等价的 </a:t>
            </a:r>
            <a:r>
              <a:rPr lang="en-US" altLang="zh-CN" b="0" i="0" dirty="0">
                <a:effectLst/>
                <a:latin typeface="system-ui"/>
              </a:rPr>
              <a:t>table </a:t>
            </a:r>
            <a:r>
              <a:rPr lang="zh-CN" altLang="en-US" b="0" i="0" dirty="0">
                <a:effectLst/>
                <a:latin typeface="system-ui"/>
              </a:rPr>
              <a:t>操作。</a:t>
            </a:r>
            <a:r>
              <a:rPr lang="en-US" altLang="zh-CN" b="0" i="0" dirty="0">
                <a:effectLst/>
                <a:latin typeface="system-ui"/>
              </a:rPr>
              <a:t>DataStream API </a:t>
            </a:r>
            <a:r>
              <a:rPr lang="zh-CN" altLang="en-US" b="0" i="0" dirty="0">
                <a:effectLst/>
                <a:latin typeface="system-ui"/>
              </a:rPr>
              <a:t>用户可以显示的操作算子、</a:t>
            </a:r>
            <a:r>
              <a:rPr lang="en-US" altLang="zh-CN" b="0" i="0" dirty="0">
                <a:effectLst/>
                <a:latin typeface="system-ui"/>
              </a:rPr>
              <a:t>Timer</a:t>
            </a:r>
            <a:r>
              <a:rPr lang="zh-CN" altLang="en-US" b="0" i="0" dirty="0">
                <a:effectLst/>
                <a:latin typeface="system-ui"/>
              </a:rPr>
              <a:t>、</a:t>
            </a:r>
            <a:r>
              <a:rPr lang="en-US" altLang="zh-CN" b="0" i="0" dirty="0">
                <a:effectLst/>
                <a:latin typeface="system-ui"/>
              </a:rPr>
              <a:t>State </a:t>
            </a:r>
            <a:r>
              <a:rPr lang="zh-CN" altLang="en-US" b="0" i="0" dirty="0">
                <a:effectLst/>
                <a:latin typeface="system-ui"/>
              </a:rPr>
              <a:t>等，两套 </a:t>
            </a:r>
            <a:r>
              <a:rPr lang="en-US" altLang="zh-CN" b="0" i="0" dirty="0">
                <a:effectLst/>
                <a:latin typeface="system-ui"/>
              </a:rPr>
              <a:t>API </a:t>
            </a:r>
            <a:r>
              <a:rPr lang="zh-CN" altLang="en-US" b="0" i="0" dirty="0">
                <a:effectLst/>
                <a:latin typeface="system-ui"/>
              </a:rPr>
              <a:t>可以方便转换，结合使用。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E7DD0A6-5999-9CEB-4D1A-0D92B3A917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210" y="3160865"/>
            <a:ext cx="8181968" cy="297598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 Box 7"/>
          <p:cNvSpPr txBox="1"/>
          <p:nvPr/>
        </p:nvSpPr>
        <p:spPr>
          <a:xfrm>
            <a:off x="1054646" y="1239881"/>
            <a:ext cx="3031310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en-US" altLang="zh-CN" b="1" i="0" dirty="0">
                <a:effectLst/>
                <a:latin typeface="system-ui"/>
              </a:rPr>
              <a:t>1. DataStream Connector</a:t>
            </a:r>
            <a:endParaRPr dirty="0"/>
          </a:p>
        </p:txBody>
      </p:sp>
      <p:sp>
        <p:nvSpPr>
          <p:cNvPr id="325" name="Rectangle 5"/>
          <p:cNvSpPr txBox="1"/>
          <p:nvPr/>
        </p:nvSpPr>
        <p:spPr>
          <a:xfrm>
            <a:off x="1054646" y="1518818"/>
            <a:ext cx="8009344" cy="285078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>
            <a:lvl1pPr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sz="1400" dirty="0"/>
              <a:t> </a:t>
            </a:r>
            <a:r>
              <a:rPr lang="en-US" altLang="zh-CN" sz="1200" b="0" i="0" dirty="0">
                <a:solidFill>
                  <a:schemeClr val="tx1"/>
                </a:solidFill>
                <a:effectLst/>
                <a:latin typeface="system-ui"/>
              </a:rPr>
              <a:t>Connector </a:t>
            </a:r>
            <a:r>
              <a:rPr lang="zh-CN" altLang="en-US" sz="1200" b="0" i="0" dirty="0">
                <a:solidFill>
                  <a:schemeClr val="tx1"/>
                </a:solidFill>
                <a:effectLst/>
                <a:latin typeface="system-ui"/>
              </a:rPr>
              <a:t>作为 </a:t>
            </a:r>
            <a:r>
              <a:rPr lang="en-US" altLang="zh-CN" sz="1200" b="0" i="0" dirty="0" err="1">
                <a:solidFill>
                  <a:schemeClr val="tx1"/>
                </a:solidFill>
                <a:effectLst/>
                <a:latin typeface="system-ui"/>
              </a:rPr>
              <a:t>Flink</a:t>
            </a:r>
            <a:r>
              <a:rPr lang="en-US" altLang="zh-CN" sz="1200" b="0" i="0" dirty="0">
                <a:solidFill>
                  <a:schemeClr val="tx1"/>
                </a:solidFill>
                <a:effectLst/>
                <a:latin typeface="system-ui"/>
              </a:rPr>
              <a:t> </a:t>
            </a:r>
            <a:r>
              <a:rPr lang="zh-CN" altLang="en-US" sz="1200" b="0" i="0" dirty="0">
                <a:solidFill>
                  <a:schemeClr val="tx1"/>
                </a:solidFill>
                <a:effectLst/>
                <a:latin typeface="system-ui"/>
              </a:rPr>
              <a:t>与外部系统连接的桥梁，</a:t>
            </a:r>
            <a:r>
              <a:rPr lang="en-US" altLang="zh-CN" sz="1200" b="0" i="0" dirty="0" err="1">
                <a:solidFill>
                  <a:schemeClr val="tx1"/>
                </a:solidFill>
                <a:effectLst/>
                <a:latin typeface="system-ui"/>
              </a:rPr>
              <a:t>Flink</a:t>
            </a:r>
            <a:r>
              <a:rPr lang="en-US" altLang="zh-CN" sz="1200" b="0" i="0" dirty="0">
                <a:solidFill>
                  <a:schemeClr val="tx1"/>
                </a:solidFill>
                <a:effectLst/>
                <a:latin typeface="system-ui"/>
              </a:rPr>
              <a:t> </a:t>
            </a:r>
            <a:r>
              <a:rPr lang="zh-CN" altLang="en-US" sz="1200" b="0" i="0" dirty="0">
                <a:solidFill>
                  <a:schemeClr val="tx1"/>
                </a:solidFill>
                <a:effectLst/>
                <a:latin typeface="system-ui"/>
              </a:rPr>
              <a:t>内置了一些比较基本的 </a:t>
            </a:r>
            <a:r>
              <a:rPr lang="en-US" altLang="zh-CN" sz="1200" b="0" i="0" dirty="0">
                <a:solidFill>
                  <a:schemeClr val="tx1"/>
                </a:solidFill>
                <a:effectLst/>
                <a:latin typeface="system-ui"/>
              </a:rPr>
              <a:t>Source </a:t>
            </a:r>
            <a:r>
              <a:rPr lang="zh-CN" altLang="en-US" sz="1200" b="0" i="0" dirty="0">
                <a:solidFill>
                  <a:schemeClr val="tx1"/>
                </a:solidFill>
                <a:effectLst/>
                <a:latin typeface="system-ui"/>
              </a:rPr>
              <a:t>和 </a:t>
            </a:r>
            <a:r>
              <a:rPr lang="en-US" altLang="zh-CN" sz="1200" b="0" i="0" dirty="0">
                <a:solidFill>
                  <a:schemeClr val="tx1"/>
                </a:solidFill>
                <a:effectLst/>
                <a:latin typeface="system-ui"/>
              </a:rPr>
              <a:t>Sink </a:t>
            </a:r>
            <a:r>
              <a:rPr lang="zh-CN" altLang="en-US" sz="1200" b="0" i="0" dirty="0">
                <a:solidFill>
                  <a:schemeClr val="tx1"/>
                </a:solidFill>
                <a:effectLst/>
                <a:latin typeface="system-ui"/>
              </a:rPr>
              <a:t>，同时也支持自定义它们</a:t>
            </a:r>
            <a:r>
              <a:rPr sz="1200" dirty="0">
                <a:solidFill>
                  <a:schemeClr val="tx1"/>
                </a:solidFill>
              </a:rPr>
              <a:t>，</a:t>
            </a:r>
          </a:p>
        </p:txBody>
      </p:sp>
      <p:pic>
        <p:nvPicPr>
          <p:cNvPr id="344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3706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45" name="TextBox 3"/>
          <p:cNvSpPr txBox="1"/>
          <p:nvPr/>
        </p:nvSpPr>
        <p:spPr>
          <a:xfrm>
            <a:off x="1100364" y="618593"/>
            <a:ext cx="279928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b="1" dirty="0">
                <a:solidFill>
                  <a:schemeClr val="accent1"/>
                </a:solidFill>
              </a:rPr>
              <a:t>流批一体</a:t>
            </a:r>
            <a:r>
              <a:rPr lang="en-US" altLang="zh-CN" b="1" dirty="0">
                <a:solidFill>
                  <a:schemeClr val="accent1"/>
                </a:solidFill>
              </a:rPr>
              <a:t>Connector</a:t>
            </a:r>
            <a:endParaRPr b="1" dirty="0">
              <a:solidFill>
                <a:schemeClr val="accent1"/>
              </a:solidFill>
            </a:endParaRP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553700" y="6381750"/>
            <a:ext cx="1311910" cy="30734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368F98E-87E3-D91F-4C23-6AC7F1E0736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046" y="3916303"/>
            <a:ext cx="2599843" cy="127968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 Box 7">
            <a:extLst>
              <a:ext uri="{FF2B5EF4-FFF2-40B4-BE49-F238E27FC236}">
                <a16:creationId xmlns:a16="http://schemas.microsoft.com/office/drawing/2014/main" id="{48EC8ABC-9234-89CE-7E6F-3A40B220E54A}"/>
              </a:ext>
            </a:extLst>
          </p:cNvPr>
          <p:cNvSpPr txBox="1"/>
          <p:nvPr/>
        </p:nvSpPr>
        <p:spPr>
          <a:xfrm>
            <a:off x="1054646" y="1885927"/>
            <a:ext cx="3031310" cy="338550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1600" b="1" i="0" dirty="0">
                <a:effectLst/>
                <a:latin typeface="system-ui"/>
              </a:rPr>
              <a:t>新的 </a:t>
            </a:r>
            <a:r>
              <a:rPr lang="en-US" altLang="zh-CN" sz="1600" b="1" i="0" dirty="0">
                <a:effectLst/>
                <a:latin typeface="system-ui"/>
              </a:rPr>
              <a:t>Source </a:t>
            </a:r>
            <a:r>
              <a:rPr lang="zh-CN" altLang="en-US" sz="1600" b="1" i="0" dirty="0">
                <a:effectLst/>
                <a:latin typeface="system-ui"/>
              </a:rPr>
              <a:t>和 </a:t>
            </a:r>
            <a:r>
              <a:rPr lang="en-US" altLang="zh-CN" sz="1600" b="1" i="0" dirty="0">
                <a:effectLst/>
                <a:latin typeface="system-ui"/>
              </a:rPr>
              <a:t>Sink API</a:t>
            </a:r>
            <a:endParaRPr sz="1600" b="1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65A18E18-7CD6-8C5A-EE17-3B4117EAA6A5}"/>
              </a:ext>
            </a:extLst>
          </p:cNvPr>
          <p:cNvSpPr txBox="1"/>
          <p:nvPr/>
        </p:nvSpPr>
        <p:spPr>
          <a:xfrm>
            <a:off x="1054646" y="2210675"/>
            <a:ext cx="10022740" cy="1352358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>
            <a:lvl1pPr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pPr algn="just"/>
            <a:r>
              <a:rPr sz="1200" dirty="0">
                <a:solidFill>
                  <a:schemeClr val="tx1"/>
                </a:solidFill>
              </a:rPr>
              <a:t> </a:t>
            </a:r>
            <a:r>
              <a:rPr lang="en-US" altLang="zh-CN" sz="1200" b="0" i="0" dirty="0" err="1">
                <a:solidFill>
                  <a:schemeClr val="tx1"/>
                </a:solidFill>
                <a:effectLst/>
                <a:latin typeface="system-ui"/>
              </a:rPr>
              <a:t>Flink</a:t>
            </a:r>
            <a:r>
              <a:rPr lang="en-US" altLang="zh-CN" sz="1200" b="0" i="0" dirty="0">
                <a:solidFill>
                  <a:schemeClr val="tx1"/>
                </a:solidFill>
                <a:effectLst/>
                <a:latin typeface="system-ui"/>
              </a:rPr>
              <a:t> </a:t>
            </a:r>
            <a:r>
              <a:rPr lang="zh-CN" altLang="en-US" sz="1200" b="0" i="0" dirty="0">
                <a:solidFill>
                  <a:schemeClr val="tx1"/>
                </a:solidFill>
                <a:effectLst/>
                <a:latin typeface="system-ui"/>
              </a:rPr>
              <a:t>大概在 </a:t>
            </a:r>
            <a:r>
              <a:rPr lang="en-US" altLang="zh-CN" sz="1200" b="0" i="0" dirty="0">
                <a:solidFill>
                  <a:schemeClr val="tx1"/>
                </a:solidFill>
                <a:effectLst/>
                <a:latin typeface="system-ui"/>
              </a:rPr>
              <a:t>1.0 </a:t>
            </a:r>
            <a:r>
              <a:rPr lang="zh-CN" altLang="en-US" sz="1200" b="0" i="0" dirty="0">
                <a:solidFill>
                  <a:schemeClr val="tx1"/>
                </a:solidFill>
                <a:effectLst/>
                <a:latin typeface="system-ui"/>
              </a:rPr>
              <a:t>版本中就开始使用 </a:t>
            </a:r>
            <a:r>
              <a:rPr lang="en-US" altLang="zh-CN" sz="1200" b="0" i="0" dirty="0" err="1">
                <a:solidFill>
                  <a:schemeClr val="tx1"/>
                </a:solidFill>
                <a:effectLst/>
                <a:latin typeface="system-ui"/>
              </a:rPr>
              <a:t>SourceFunction</a:t>
            </a:r>
            <a:r>
              <a:rPr lang="en-US" altLang="zh-CN" sz="1200" b="0" i="0" dirty="0">
                <a:solidFill>
                  <a:schemeClr val="tx1"/>
                </a:solidFill>
                <a:effectLst/>
                <a:latin typeface="system-ui"/>
              </a:rPr>
              <a:t> </a:t>
            </a:r>
            <a:r>
              <a:rPr lang="zh-CN" altLang="en-US" sz="1200" b="0" i="0" dirty="0">
                <a:solidFill>
                  <a:schemeClr val="tx1"/>
                </a:solidFill>
                <a:effectLst/>
                <a:latin typeface="system-ui"/>
              </a:rPr>
              <a:t>和 </a:t>
            </a:r>
            <a:r>
              <a:rPr lang="en-US" altLang="zh-CN" sz="1200" b="0" i="0" dirty="0" err="1">
                <a:solidFill>
                  <a:schemeClr val="tx1"/>
                </a:solidFill>
                <a:effectLst/>
                <a:latin typeface="system-ui"/>
              </a:rPr>
              <a:t>SinkFunction</a:t>
            </a:r>
            <a:r>
              <a:rPr lang="en-US" altLang="zh-CN" sz="1200" b="0" i="0" dirty="0">
                <a:solidFill>
                  <a:schemeClr val="tx1"/>
                </a:solidFill>
                <a:effectLst/>
                <a:latin typeface="system-ui"/>
              </a:rPr>
              <a:t> </a:t>
            </a:r>
            <a:r>
              <a:rPr lang="zh-CN" altLang="en-US" sz="1200" b="0" i="0" dirty="0">
                <a:solidFill>
                  <a:schemeClr val="tx1"/>
                </a:solidFill>
                <a:effectLst/>
                <a:latin typeface="system-ui"/>
              </a:rPr>
              <a:t>作为 </a:t>
            </a:r>
            <a:r>
              <a:rPr lang="en-US" altLang="zh-CN" sz="1200" b="0" i="0" dirty="0">
                <a:solidFill>
                  <a:schemeClr val="tx1"/>
                </a:solidFill>
                <a:effectLst/>
                <a:latin typeface="system-ui"/>
              </a:rPr>
              <a:t>Source </a:t>
            </a:r>
            <a:r>
              <a:rPr lang="zh-CN" altLang="en-US" sz="1200" b="0" i="0" dirty="0">
                <a:solidFill>
                  <a:schemeClr val="tx1"/>
                </a:solidFill>
                <a:effectLst/>
                <a:latin typeface="system-ui"/>
              </a:rPr>
              <a:t>和 </a:t>
            </a:r>
            <a:r>
              <a:rPr lang="en-US" altLang="zh-CN" sz="1200" b="0" i="0" dirty="0">
                <a:solidFill>
                  <a:schemeClr val="tx1"/>
                </a:solidFill>
                <a:effectLst/>
                <a:latin typeface="system-ui"/>
              </a:rPr>
              <a:t>Sink </a:t>
            </a:r>
            <a:r>
              <a:rPr lang="zh-CN" altLang="en-US" sz="1200" b="0" i="0" dirty="0">
                <a:solidFill>
                  <a:schemeClr val="tx1"/>
                </a:solidFill>
                <a:effectLst/>
                <a:latin typeface="system-ui"/>
              </a:rPr>
              <a:t>的基本接口，设计之初并没有考虑流批一体的运行模式，只是针对流模式。除此之外，功能上也存在很多限制，包括：复杂的线程模型、复杂的分片发现、分配，数据的序列化，状态管理，实现 </a:t>
            </a:r>
            <a:r>
              <a:rPr lang="en-US" altLang="zh-CN" sz="1200" b="0" i="0" dirty="0">
                <a:solidFill>
                  <a:schemeClr val="tx1"/>
                </a:solidFill>
                <a:effectLst/>
                <a:latin typeface="system-ui"/>
              </a:rPr>
              <a:t>Exactly-once </a:t>
            </a:r>
            <a:r>
              <a:rPr lang="zh-CN" altLang="en-US" sz="1200" b="0" i="0" dirty="0">
                <a:solidFill>
                  <a:schemeClr val="tx1"/>
                </a:solidFill>
                <a:effectLst/>
                <a:latin typeface="system-ui"/>
              </a:rPr>
              <a:t>语义等问题。</a:t>
            </a:r>
          </a:p>
          <a:p>
            <a:r>
              <a:rPr lang="zh-CN" altLang="en-US" sz="1200" dirty="0">
                <a:solidFill>
                  <a:schemeClr val="tx1"/>
                </a:solidFill>
                <a:effectLst/>
              </a:rPr>
              <a:t>旧的 </a:t>
            </a:r>
            <a:r>
              <a:rPr lang="en-US" altLang="zh-CN" sz="1200" dirty="0">
                <a:solidFill>
                  <a:schemeClr val="tx1"/>
                </a:solidFill>
                <a:effectLst/>
              </a:rPr>
              <a:t>API </a:t>
            </a:r>
            <a:r>
              <a:rPr lang="zh-CN" altLang="en-US" sz="1200" dirty="0">
                <a:solidFill>
                  <a:schemeClr val="tx1"/>
                </a:solidFill>
                <a:effectLst/>
              </a:rPr>
              <a:t>接口也即将被标注为 </a:t>
            </a:r>
            <a:r>
              <a:rPr lang="en-US" altLang="zh-CN" sz="1200" dirty="0">
                <a:solidFill>
                  <a:schemeClr val="tx1"/>
                </a:solidFill>
                <a:effectLst/>
              </a:rPr>
              <a:t>@Deprecated</a:t>
            </a:r>
            <a:r>
              <a:rPr lang="zh-CN" altLang="en-US" sz="1200" dirty="0">
                <a:solidFill>
                  <a:schemeClr val="tx1"/>
                </a:solidFill>
                <a:effectLst/>
              </a:rPr>
              <a:t>，不再提供支持。</a:t>
            </a:r>
            <a:r>
              <a:rPr lang="en-US" altLang="zh-CN" sz="1200" dirty="0" err="1">
                <a:solidFill>
                  <a:schemeClr val="tx1"/>
                </a:solidFill>
                <a:effectLst/>
              </a:rPr>
              <a:t>Flink</a:t>
            </a:r>
            <a:r>
              <a:rPr lang="en-US" altLang="zh-CN" sz="1200" dirty="0">
                <a:solidFill>
                  <a:schemeClr val="tx1"/>
                </a:solidFill>
                <a:effectLst/>
              </a:rPr>
              <a:t> </a:t>
            </a:r>
            <a:r>
              <a:rPr lang="zh-CN" altLang="en-US" sz="1200" dirty="0">
                <a:solidFill>
                  <a:schemeClr val="tx1"/>
                </a:solidFill>
                <a:effectLst/>
              </a:rPr>
              <a:t>在 </a:t>
            </a:r>
            <a:r>
              <a:rPr lang="en-US" altLang="zh-CN" sz="1200" dirty="0">
                <a:solidFill>
                  <a:schemeClr val="tx1"/>
                </a:solidFill>
                <a:effectLst/>
              </a:rPr>
              <a:t>1.11 </a:t>
            </a:r>
            <a:r>
              <a:rPr lang="zh-CN" altLang="en-US" sz="1200" dirty="0">
                <a:solidFill>
                  <a:schemeClr val="tx1"/>
                </a:solidFill>
                <a:effectLst/>
              </a:rPr>
              <a:t>版本引入了全新的 </a:t>
            </a:r>
            <a:r>
              <a:rPr lang="en-US" altLang="zh-CN" sz="1200" dirty="0">
                <a:solidFill>
                  <a:schemeClr val="tx1"/>
                </a:solidFill>
                <a:effectLst/>
              </a:rPr>
              <a:t>Source API</a:t>
            </a:r>
            <a:r>
              <a:rPr lang="zh-CN" altLang="en-US" sz="1200" dirty="0">
                <a:solidFill>
                  <a:schemeClr val="tx1"/>
                </a:solidFill>
                <a:effectLst/>
              </a:rPr>
              <a:t>，</a:t>
            </a:r>
            <a:r>
              <a:rPr lang="en-US" altLang="zh-CN" sz="1200" dirty="0">
                <a:solidFill>
                  <a:schemeClr val="tx1"/>
                </a:solidFill>
                <a:effectLst/>
              </a:rPr>
              <a:t>1.12 </a:t>
            </a:r>
            <a:r>
              <a:rPr lang="zh-CN" altLang="en-US" sz="1200" dirty="0">
                <a:solidFill>
                  <a:schemeClr val="tx1"/>
                </a:solidFill>
                <a:effectLst/>
              </a:rPr>
              <a:t>版本引入全新的 </a:t>
            </a:r>
            <a:r>
              <a:rPr lang="en-US" altLang="zh-CN" sz="1200" dirty="0">
                <a:solidFill>
                  <a:schemeClr val="tx1"/>
                </a:solidFill>
                <a:effectLst/>
              </a:rPr>
              <a:t>Sink API</a:t>
            </a:r>
            <a:r>
              <a:rPr lang="zh-CN" altLang="en-US" sz="1200" dirty="0">
                <a:solidFill>
                  <a:schemeClr val="tx1"/>
                </a:solidFill>
                <a:effectLst/>
              </a:rPr>
              <a:t>。</a:t>
            </a:r>
            <a:r>
              <a:rPr lang="zh-CN" altLang="en-US" sz="1200" b="1" dirty="0">
                <a:solidFill>
                  <a:schemeClr val="tx1"/>
                </a:solidFill>
                <a:effectLst/>
              </a:rPr>
              <a:t>如果有开发新的 </a:t>
            </a:r>
            <a:r>
              <a:rPr lang="en-US" altLang="zh-CN" sz="1200" b="1" dirty="0">
                <a:solidFill>
                  <a:schemeClr val="tx1"/>
                </a:solidFill>
                <a:effectLst/>
              </a:rPr>
              <a:t>Connector</a:t>
            </a:r>
            <a:r>
              <a:rPr lang="zh-CN" altLang="en-US" sz="1200" b="1" dirty="0">
                <a:solidFill>
                  <a:schemeClr val="tx1"/>
                </a:solidFill>
                <a:effectLst/>
              </a:rPr>
              <a:t>，建议基于新的 </a:t>
            </a:r>
            <a:r>
              <a:rPr lang="en-US" altLang="zh-CN" sz="1200" b="1" dirty="0">
                <a:solidFill>
                  <a:schemeClr val="tx1"/>
                </a:solidFill>
                <a:effectLst/>
              </a:rPr>
              <a:t>API </a:t>
            </a:r>
            <a:r>
              <a:rPr lang="zh-CN" altLang="en-US" sz="1200" b="1" dirty="0">
                <a:solidFill>
                  <a:schemeClr val="tx1"/>
                </a:solidFill>
                <a:effectLst/>
              </a:rPr>
              <a:t>进行开发。</a:t>
            </a:r>
            <a:endParaRPr sz="1200" dirty="0">
              <a:solidFill>
                <a:schemeClr val="tx1"/>
              </a:solidFill>
            </a:endParaRPr>
          </a:p>
        </p:txBody>
      </p:sp>
      <p:sp>
        <p:nvSpPr>
          <p:cNvPr id="5" name="Text Box 7">
            <a:extLst>
              <a:ext uri="{FF2B5EF4-FFF2-40B4-BE49-F238E27FC236}">
                <a16:creationId xmlns:a16="http://schemas.microsoft.com/office/drawing/2014/main" id="{0B406027-D170-D8A7-743C-697E31101140}"/>
              </a:ext>
            </a:extLst>
          </p:cNvPr>
          <p:cNvSpPr txBox="1"/>
          <p:nvPr/>
        </p:nvSpPr>
        <p:spPr>
          <a:xfrm>
            <a:off x="2597267" y="3584448"/>
            <a:ext cx="1428827" cy="307773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en-US" altLang="zh-CN" sz="1400" b="1" i="0" dirty="0">
                <a:effectLst/>
                <a:latin typeface="system-ui"/>
              </a:rPr>
              <a:t>① Source API</a:t>
            </a:r>
            <a:endParaRPr sz="1600" b="1" dirty="0"/>
          </a:p>
        </p:txBody>
      </p:sp>
      <p:sp>
        <p:nvSpPr>
          <p:cNvPr id="6" name="Text Box 7">
            <a:extLst>
              <a:ext uri="{FF2B5EF4-FFF2-40B4-BE49-F238E27FC236}">
                <a16:creationId xmlns:a16="http://schemas.microsoft.com/office/drawing/2014/main" id="{965A821A-B076-8A3F-FA33-EDAB61D2E15B}"/>
              </a:ext>
            </a:extLst>
          </p:cNvPr>
          <p:cNvSpPr txBox="1"/>
          <p:nvPr/>
        </p:nvSpPr>
        <p:spPr>
          <a:xfrm>
            <a:off x="7770377" y="3612536"/>
            <a:ext cx="1293613" cy="307772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en-US" altLang="zh-CN" sz="1400" b="1" i="0" dirty="0">
                <a:effectLst/>
                <a:latin typeface="system-ui"/>
              </a:rPr>
              <a:t>② Sink API</a:t>
            </a:r>
            <a:endParaRPr sz="1600" b="1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18D4B17-A183-3493-D454-E7865649BD3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046" y="5395379"/>
            <a:ext cx="2748281" cy="127951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67C009AA-2DC3-221E-096D-A7E0905436B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1848" y="3887781"/>
            <a:ext cx="3760797" cy="128789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886F555D-BA1D-2BFD-64F0-8C9A11A623B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524" y="5339182"/>
            <a:ext cx="3871508" cy="1168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4923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3706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45" name="TextBox 3"/>
          <p:cNvSpPr txBox="1"/>
          <p:nvPr/>
        </p:nvSpPr>
        <p:spPr>
          <a:xfrm>
            <a:off x="1100364" y="618593"/>
            <a:ext cx="279928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b="1" dirty="0">
                <a:solidFill>
                  <a:schemeClr val="accent1"/>
                </a:solidFill>
              </a:rPr>
              <a:t>流批一体</a:t>
            </a:r>
            <a:r>
              <a:rPr lang="en-US" altLang="zh-CN" b="1" dirty="0">
                <a:solidFill>
                  <a:schemeClr val="accent1"/>
                </a:solidFill>
              </a:rPr>
              <a:t>Connector</a:t>
            </a:r>
            <a:endParaRPr b="1" dirty="0">
              <a:solidFill>
                <a:schemeClr val="accent1"/>
              </a:solidFill>
            </a:endParaRP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553700" y="6381750"/>
            <a:ext cx="1311910" cy="307340"/>
          </a:xfrm>
          <a:prstGeom prst="rect">
            <a:avLst/>
          </a:prstGeom>
        </p:spPr>
      </p:pic>
      <p:sp>
        <p:nvSpPr>
          <p:cNvPr id="10" name="Text Box 7">
            <a:extLst>
              <a:ext uri="{FF2B5EF4-FFF2-40B4-BE49-F238E27FC236}">
                <a16:creationId xmlns:a16="http://schemas.microsoft.com/office/drawing/2014/main" id="{4E903085-7D00-5413-59E9-41F228D764B1}"/>
              </a:ext>
            </a:extLst>
          </p:cNvPr>
          <p:cNvSpPr txBox="1"/>
          <p:nvPr/>
        </p:nvSpPr>
        <p:spPr>
          <a:xfrm>
            <a:off x="1100364" y="1487014"/>
            <a:ext cx="3031310" cy="338550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1600" b="1" i="0" dirty="0">
                <a:effectLst/>
                <a:latin typeface="system-ui"/>
              </a:rPr>
              <a:t>混合数据源 </a:t>
            </a:r>
            <a:r>
              <a:rPr lang="en-US" altLang="zh-CN" sz="1600" b="1" i="0" dirty="0">
                <a:effectLst/>
                <a:latin typeface="system-ui"/>
              </a:rPr>
              <a:t>Hybrid Source</a:t>
            </a:r>
            <a:endParaRPr sz="1600" b="1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0348AF4-76B7-364E-8569-15F9CBA1CA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402" y="3490716"/>
            <a:ext cx="5183704" cy="3044704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B2A57470-54A3-5E3D-0D48-E67B0E8B5BDE}"/>
              </a:ext>
            </a:extLst>
          </p:cNvPr>
          <p:cNvSpPr txBox="1"/>
          <p:nvPr/>
        </p:nvSpPr>
        <p:spPr>
          <a:xfrm>
            <a:off x="1401921" y="1825564"/>
            <a:ext cx="8481381" cy="1600434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algn="just"/>
            <a:r>
              <a:rPr lang="en-US" altLang="zh-CN" sz="1400" b="0" i="0" dirty="0" err="1">
                <a:effectLst/>
                <a:latin typeface="system-ui"/>
              </a:rPr>
              <a:t>Flink</a:t>
            </a:r>
            <a:r>
              <a:rPr lang="en-US" altLang="zh-CN" sz="1400" b="0" i="0" dirty="0">
                <a:effectLst/>
                <a:latin typeface="system-ui"/>
              </a:rPr>
              <a:t> 1.14 </a:t>
            </a:r>
            <a:r>
              <a:rPr lang="zh-CN" altLang="en-US" sz="1400" b="0" i="0" dirty="0">
                <a:effectLst/>
                <a:latin typeface="system-ui"/>
              </a:rPr>
              <a:t>加入混合数据源 </a:t>
            </a:r>
            <a:r>
              <a:rPr lang="en-US" altLang="zh-CN" sz="1400" b="0" i="0" dirty="0">
                <a:effectLst/>
                <a:latin typeface="system-ui"/>
              </a:rPr>
              <a:t>Hybrid Source</a:t>
            </a:r>
            <a:r>
              <a:rPr lang="zh-CN" altLang="en-US" sz="1400" b="0" i="0" dirty="0">
                <a:effectLst/>
                <a:latin typeface="system-ui"/>
              </a:rPr>
              <a:t>，它可以在不同的数据源之间无缝切换，</a:t>
            </a:r>
            <a:r>
              <a:rPr lang="en-US" altLang="zh-CN" sz="1400" b="0" i="0" dirty="0">
                <a:effectLst/>
                <a:latin typeface="system-ui"/>
              </a:rPr>
              <a:t>Hybrid Source </a:t>
            </a:r>
            <a:r>
              <a:rPr lang="zh-CN" altLang="en-US" sz="1400" b="0" i="0" dirty="0">
                <a:effectLst/>
                <a:latin typeface="system-ui"/>
              </a:rPr>
              <a:t>的设计目标：</a:t>
            </a:r>
            <a:endParaRPr lang="en-US" altLang="zh-CN" sz="1400" b="0" i="0" dirty="0">
              <a:effectLst/>
              <a:latin typeface="system-ui"/>
            </a:endParaRPr>
          </a:p>
          <a:p>
            <a:pPr algn="just"/>
            <a:endParaRPr lang="zh-CN" altLang="en-US" sz="1400" b="0" i="0" dirty="0">
              <a:effectLst/>
              <a:latin typeface="system-ui"/>
            </a:endParaRPr>
          </a:p>
          <a:p>
            <a:pPr algn="just"/>
            <a:r>
              <a:rPr lang="zh-CN" altLang="en-US" sz="1400" b="0" i="0" dirty="0">
                <a:effectLst/>
                <a:latin typeface="system-ui"/>
              </a:rPr>
              <a:t>① 无需任何更改即可重用基于构建的现有 </a:t>
            </a:r>
            <a:r>
              <a:rPr lang="en-US" altLang="zh-CN" sz="1400" b="0" i="0" dirty="0">
                <a:effectLst/>
                <a:latin typeface="system-ui"/>
              </a:rPr>
              <a:t>Connector </a:t>
            </a:r>
            <a:r>
              <a:rPr lang="zh-CN" altLang="en-US" sz="1400" b="0" i="0" dirty="0">
                <a:effectLst/>
                <a:latin typeface="system-ui"/>
              </a:rPr>
              <a:t>的 </a:t>
            </a:r>
            <a:r>
              <a:rPr lang="en-US" altLang="zh-CN" sz="1400" b="0" i="0" dirty="0">
                <a:effectLst/>
                <a:latin typeface="system-ui"/>
              </a:rPr>
              <a:t>Source</a:t>
            </a:r>
          </a:p>
          <a:p>
            <a:pPr algn="just"/>
            <a:endParaRPr lang="en-US" altLang="zh-CN" sz="1400" b="0" i="0" dirty="0">
              <a:effectLst/>
              <a:latin typeface="system-ui"/>
            </a:endParaRPr>
          </a:p>
          <a:p>
            <a:pPr algn="just"/>
            <a:r>
              <a:rPr lang="en-US" altLang="zh-CN" sz="1400" b="0" i="0" dirty="0">
                <a:effectLst/>
                <a:latin typeface="system-ui"/>
              </a:rPr>
              <a:t>② </a:t>
            </a:r>
            <a:r>
              <a:rPr lang="zh-CN" altLang="en-US" sz="1400" b="0" i="0" dirty="0">
                <a:effectLst/>
                <a:latin typeface="system-ui"/>
              </a:rPr>
              <a:t>支持任意 </a:t>
            </a:r>
            <a:r>
              <a:rPr lang="en-US" altLang="zh-CN" sz="1400" b="0" i="0" dirty="0">
                <a:effectLst/>
                <a:latin typeface="system-ui"/>
              </a:rPr>
              <a:t>Source </a:t>
            </a:r>
            <a:r>
              <a:rPr lang="zh-CN" altLang="en-US" sz="1400" b="0" i="0" dirty="0">
                <a:effectLst/>
                <a:latin typeface="system-ui"/>
              </a:rPr>
              <a:t>组合，形成混合 </a:t>
            </a:r>
            <a:r>
              <a:rPr lang="en-US" altLang="zh-CN" sz="1400" b="0" i="0" dirty="0">
                <a:effectLst/>
                <a:latin typeface="system-ui"/>
              </a:rPr>
              <a:t>Source</a:t>
            </a:r>
            <a:r>
              <a:rPr lang="zh-CN" altLang="en-US" sz="1400" b="0" i="0" dirty="0">
                <a:effectLst/>
                <a:latin typeface="system-ui"/>
              </a:rPr>
              <a:t>，这样就能做到流批混合。</a:t>
            </a:r>
            <a:endParaRPr lang="en-US" altLang="zh-CN" sz="1400" b="0" i="0" dirty="0">
              <a:effectLst/>
              <a:latin typeface="system-ui"/>
            </a:endParaRPr>
          </a:p>
          <a:p>
            <a:pPr algn="just"/>
            <a:endParaRPr lang="en-US" altLang="zh-CN" sz="1400" b="0" i="0" dirty="0">
              <a:effectLst/>
              <a:latin typeface="system-ui"/>
            </a:endParaRPr>
          </a:p>
          <a:p>
            <a:pPr algn="just"/>
            <a:r>
              <a:rPr lang="zh-CN" altLang="en-US" sz="1400" b="0" i="0" dirty="0">
                <a:effectLst/>
                <a:latin typeface="system-ui"/>
              </a:rPr>
              <a:t>例如，先读取 </a:t>
            </a:r>
            <a:r>
              <a:rPr lang="en-US" altLang="zh-CN" sz="1400" b="0" i="0" dirty="0">
                <a:effectLst/>
                <a:latin typeface="system-ui"/>
              </a:rPr>
              <a:t>HDFS </a:t>
            </a:r>
            <a:r>
              <a:rPr lang="zh-CN" altLang="en-US" sz="1400" b="0" i="0" dirty="0">
                <a:effectLst/>
                <a:latin typeface="system-ui"/>
              </a:rPr>
              <a:t>的历史数据，再在指定的时间点切换到 </a:t>
            </a:r>
            <a:r>
              <a:rPr lang="en-US" altLang="zh-CN" sz="1400" b="0" i="0" dirty="0">
                <a:effectLst/>
                <a:latin typeface="system-ui"/>
              </a:rPr>
              <a:t>Kafka </a:t>
            </a:r>
            <a:r>
              <a:rPr lang="zh-CN" altLang="en-US" sz="1400" b="0" i="0" dirty="0">
                <a:effectLst/>
                <a:latin typeface="system-ui"/>
              </a:rPr>
              <a:t>中存储的线上数据。</a:t>
            </a:r>
            <a:endParaRPr lang="en-US" altLang="zh-CN" sz="1400" dirty="0">
              <a:latin typeface="system-ui"/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 Box 7"/>
          <p:cNvSpPr txBox="1"/>
          <p:nvPr/>
        </p:nvSpPr>
        <p:spPr>
          <a:xfrm>
            <a:off x="1054646" y="1239881"/>
            <a:ext cx="3031310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en-US" altLang="zh-CN" b="1" dirty="0">
                <a:latin typeface="system-ui"/>
              </a:rPr>
              <a:t>2</a:t>
            </a:r>
            <a:r>
              <a:rPr lang="en-US" altLang="zh-CN" b="1" i="0" dirty="0">
                <a:effectLst/>
                <a:latin typeface="system-ui"/>
              </a:rPr>
              <a:t>. Table API/SQL Connector</a:t>
            </a:r>
            <a:endParaRPr dirty="0"/>
          </a:p>
        </p:txBody>
      </p:sp>
      <p:pic>
        <p:nvPicPr>
          <p:cNvPr id="344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3706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45" name="TextBox 3"/>
          <p:cNvSpPr txBox="1"/>
          <p:nvPr/>
        </p:nvSpPr>
        <p:spPr>
          <a:xfrm>
            <a:off x="1100364" y="618593"/>
            <a:ext cx="279928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b="1" dirty="0">
                <a:solidFill>
                  <a:schemeClr val="accent1"/>
                </a:solidFill>
              </a:rPr>
              <a:t>流批一体</a:t>
            </a:r>
            <a:r>
              <a:rPr lang="en-US" altLang="zh-CN" b="1" dirty="0">
                <a:solidFill>
                  <a:schemeClr val="accent1"/>
                </a:solidFill>
              </a:rPr>
              <a:t>Connector</a:t>
            </a:r>
            <a:endParaRPr b="1" dirty="0">
              <a:solidFill>
                <a:schemeClr val="accent1"/>
              </a:solidFill>
            </a:endParaRP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553700" y="6381750"/>
            <a:ext cx="1311910" cy="307340"/>
          </a:xfrm>
          <a:prstGeom prst="rect">
            <a:avLst/>
          </a:prstGeom>
        </p:spPr>
      </p:pic>
      <p:sp>
        <p:nvSpPr>
          <p:cNvPr id="3" name="Rectangle 5">
            <a:extLst>
              <a:ext uri="{FF2B5EF4-FFF2-40B4-BE49-F238E27FC236}">
                <a16:creationId xmlns:a16="http://schemas.microsoft.com/office/drawing/2014/main" id="{65A18E18-7CD6-8C5A-EE17-3B4117EAA6A5}"/>
              </a:ext>
            </a:extLst>
          </p:cNvPr>
          <p:cNvSpPr txBox="1"/>
          <p:nvPr/>
        </p:nvSpPr>
        <p:spPr>
          <a:xfrm>
            <a:off x="1100364" y="1716587"/>
            <a:ext cx="10022740" cy="935064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>
            <a:lvl1pPr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pPr algn="just"/>
            <a:r>
              <a:rPr lang="en-US" altLang="zh-CN" sz="1400" b="0" i="0" dirty="0" err="1">
                <a:solidFill>
                  <a:schemeClr val="tx1"/>
                </a:solidFill>
                <a:effectLst/>
                <a:latin typeface="system-ui"/>
              </a:rPr>
              <a:t>Flink</a:t>
            </a:r>
            <a:r>
              <a:rPr lang="en-US" altLang="zh-CN" sz="1400" b="0" i="0" dirty="0">
                <a:solidFill>
                  <a:schemeClr val="tx1"/>
                </a:solidFill>
                <a:effectLst/>
                <a:latin typeface="system-ui"/>
              </a:rPr>
              <a:t> Table API/SQL </a:t>
            </a:r>
            <a:r>
              <a:rPr lang="zh-CN" altLang="en-US" sz="1400" b="0" i="0" dirty="0">
                <a:solidFill>
                  <a:schemeClr val="tx1"/>
                </a:solidFill>
                <a:effectLst/>
                <a:latin typeface="system-ui"/>
              </a:rPr>
              <a:t>同样可以通过 </a:t>
            </a:r>
            <a:r>
              <a:rPr lang="en-US" altLang="zh-CN" sz="1400" b="0" i="0" dirty="0">
                <a:solidFill>
                  <a:schemeClr val="tx1"/>
                </a:solidFill>
                <a:effectLst/>
                <a:latin typeface="system-ui"/>
              </a:rPr>
              <a:t>Connector </a:t>
            </a:r>
            <a:r>
              <a:rPr lang="zh-CN" altLang="en-US" sz="1400" b="0" i="0" dirty="0">
                <a:solidFill>
                  <a:schemeClr val="tx1"/>
                </a:solidFill>
                <a:effectLst/>
                <a:latin typeface="system-ui"/>
              </a:rPr>
              <a:t>连接到外部系统（如数据库、</a:t>
            </a:r>
            <a:r>
              <a:rPr lang="en-US" altLang="zh-CN" sz="1400" b="0" i="0" dirty="0">
                <a:solidFill>
                  <a:schemeClr val="tx1"/>
                </a:solidFill>
                <a:effectLst/>
                <a:latin typeface="system-ui"/>
              </a:rPr>
              <a:t>KV </a:t>
            </a:r>
            <a:r>
              <a:rPr lang="zh-CN" altLang="en-US" sz="1400" b="0" i="0" dirty="0">
                <a:solidFill>
                  <a:schemeClr val="tx1"/>
                </a:solidFill>
                <a:effectLst/>
                <a:latin typeface="system-ui"/>
              </a:rPr>
              <a:t>存储、消息队列或文件系统），来读取和写入批处理表和流式表。它提供了 </a:t>
            </a:r>
            <a:r>
              <a:rPr lang="en-US" altLang="zh-CN" sz="1400" b="0" i="0" dirty="0" err="1">
                <a:solidFill>
                  <a:schemeClr val="tx1"/>
                </a:solidFill>
                <a:effectLst/>
                <a:latin typeface="system-ui"/>
              </a:rPr>
              <a:t>DynamicTableSource</a:t>
            </a:r>
            <a:r>
              <a:rPr lang="en-US" altLang="zh-CN" sz="1400" b="0" i="0" dirty="0">
                <a:solidFill>
                  <a:schemeClr val="tx1"/>
                </a:solidFill>
                <a:effectLst/>
                <a:latin typeface="system-ui"/>
              </a:rPr>
              <a:t> </a:t>
            </a:r>
            <a:r>
              <a:rPr lang="zh-CN" altLang="en-US" sz="1400" b="0" i="0" dirty="0">
                <a:solidFill>
                  <a:schemeClr val="tx1"/>
                </a:solidFill>
                <a:effectLst/>
                <a:latin typeface="system-ui"/>
              </a:rPr>
              <a:t>和 </a:t>
            </a:r>
            <a:r>
              <a:rPr lang="en-US" altLang="zh-CN" sz="1400" b="0" i="0" dirty="0" err="1">
                <a:solidFill>
                  <a:schemeClr val="tx1"/>
                </a:solidFill>
                <a:effectLst/>
                <a:latin typeface="system-ui"/>
              </a:rPr>
              <a:t>DynamicTableSink</a:t>
            </a:r>
            <a:r>
              <a:rPr lang="en-US" altLang="zh-CN" sz="1400" b="0" i="0" dirty="0">
                <a:solidFill>
                  <a:schemeClr val="tx1"/>
                </a:solidFill>
                <a:effectLst/>
                <a:latin typeface="system-ui"/>
              </a:rPr>
              <a:t> </a:t>
            </a:r>
            <a:r>
              <a:rPr lang="zh-CN" altLang="en-US" sz="1400" b="0" i="0" dirty="0">
                <a:solidFill>
                  <a:schemeClr val="tx1"/>
                </a:solidFill>
                <a:effectLst/>
                <a:latin typeface="system-ui"/>
              </a:rPr>
              <a:t>两个核心抽象，在 </a:t>
            </a:r>
            <a:r>
              <a:rPr lang="en-US" altLang="zh-CN" sz="1400" b="0" i="0" dirty="0">
                <a:solidFill>
                  <a:schemeClr val="tx1"/>
                </a:solidFill>
                <a:effectLst/>
                <a:latin typeface="system-ui"/>
              </a:rPr>
              <a:t>API </a:t>
            </a:r>
            <a:r>
              <a:rPr lang="zh-CN" altLang="en-US" sz="1400" b="0" i="0" dirty="0">
                <a:solidFill>
                  <a:schemeClr val="tx1"/>
                </a:solidFill>
                <a:effectLst/>
                <a:latin typeface="system-ui"/>
              </a:rPr>
              <a:t>层并没有区分它们是流式的还是批式的算子。除了 </a:t>
            </a:r>
            <a:r>
              <a:rPr lang="en-US" altLang="zh-CN" sz="1400" b="0" i="0" dirty="0" err="1">
                <a:solidFill>
                  <a:schemeClr val="tx1"/>
                </a:solidFill>
                <a:effectLst/>
                <a:latin typeface="system-ui"/>
              </a:rPr>
              <a:t>Flink</a:t>
            </a:r>
            <a:r>
              <a:rPr lang="en-US" altLang="zh-CN" sz="1400" b="0" i="0" dirty="0">
                <a:solidFill>
                  <a:schemeClr val="tx1"/>
                </a:solidFill>
                <a:effectLst/>
                <a:latin typeface="system-ui"/>
              </a:rPr>
              <a:t> </a:t>
            </a:r>
            <a:r>
              <a:rPr lang="zh-CN" altLang="en-US" sz="1400" b="0" i="0" dirty="0">
                <a:solidFill>
                  <a:schemeClr val="tx1"/>
                </a:solidFill>
                <a:effectLst/>
                <a:latin typeface="system-ui"/>
              </a:rPr>
              <a:t>支持的 </a:t>
            </a:r>
            <a:r>
              <a:rPr lang="en-US" altLang="zh-CN" sz="1400" b="0" i="0" dirty="0">
                <a:solidFill>
                  <a:schemeClr val="tx1"/>
                </a:solidFill>
                <a:effectLst/>
                <a:latin typeface="system-ui"/>
              </a:rPr>
              <a:t>Connector </a:t>
            </a:r>
            <a:r>
              <a:rPr lang="zh-CN" altLang="en-US" sz="1400" b="0" i="0" dirty="0">
                <a:solidFill>
                  <a:schemeClr val="tx1"/>
                </a:solidFill>
                <a:effectLst/>
                <a:latin typeface="system-ui"/>
              </a:rPr>
              <a:t>也可以开发自己满足自身场景的 </a:t>
            </a:r>
            <a:r>
              <a:rPr lang="en-US" altLang="zh-CN" sz="1400" b="0" i="0" dirty="0">
                <a:solidFill>
                  <a:schemeClr val="tx1"/>
                </a:solidFill>
                <a:effectLst/>
                <a:latin typeface="system-ui"/>
              </a:rPr>
              <a:t>Connector </a:t>
            </a:r>
            <a:r>
              <a:rPr lang="zh-CN" altLang="en-US" sz="1400" b="0" i="0" dirty="0">
                <a:solidFill>
                  <a:schemeClr val="tx1"/>
                </a:solidFill>
                <a:effectLst/>
                <a:latin typeface="system-ui"/>
              </a:rPr>
              <a:t>，做到开箱即用。</a:t>
            </a:r>
            <a:endParaRPr sz="1400" dirty="0">
              <a:solidFill>
                <a:schemeClr val="tx1"/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2BD7FE4B-05F7-E16A-9C32-4F68374D91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493" y="2794869"/>
            <a:ext cx="8230313" cy="3444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02600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3706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11" name="TextBox 3"/>
          <p:cNvSpPr txBox="1"/>
          <p:nvPr/>
        </p:nvSpPr>
        <p:spPr>
          <a:xfrm>
            <a:off x="1100364" y="618593"/>
            <a:ext cx="4593426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en-US" altLang="zh-CN" b="1" i="0" dirty="0" err="1">
                <a:solidFill>
                  <a:schemeClr val="accent1"/>
                </a:solidFill>
                <a:effectLst/>
                <a:latin typeface="system-ui"/>
              </a:rPr>
              <a:t>Flink</a:t>
            </a:r>
            <a:r>
              <a:rPr lang="en-US" altLang="zh-CN" b="1" i="0" dirty="0">
                <a:solidFill>
                  <a:schemeClr val="accent1"/>
                </a:solidFill>
                <a:effectLst/>
                <a:latin typeface="system-ui"/>
              </a:rPr>
              <a:t> SQL </a:t>
            </a:r>
            <a:r>
              <a:rPr lang="zh-CN" altLang="en-US" b="1" i="0" dirty="0">
                <a:solidFill>
                  <a:schemeClr val="accent1"/>
                </a:solidFill>
                <a:effectLst/>
                <a:latin typeface="system-ui"/>
              </a:rPr>
              <a:t>和动态表（</a:t>
            </a:r>
            <a:r>
              <a:rPr lang="en-US" altLang="zh-CN" b="1" i="0" dirty="0">
                <a:solidFill>
                  <a:schemeClr val="accent1"/>
                </a:solidFill>
                <a:effectLst/>
                <a:latin typeface="system-ui"/>
              </a:rPr>
              <a:t>Dynamic Table</a:t>
            </a:r>
            <a:r>
              <a:rPr lang="zh-CN" altLang="en-US" b="1" i="0" dirty="0">
                <a:solidFill>
                  <a:schemeClr val="accent1"/>
                </a:solidFill>
                <a:effectLst/>
                <a:latin typeface="system-ui"/>
              </a:rPr>
              <a:t>）</a:t>
            </a:r>
            <a:endParaRPr dirty="0">
              <a:solidFill>
                <a:schemeClr val="accent1"/>
              </a:solidFill>
            </a:endParaRP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13030" y="6453505"/>
            <a:ext cx="1311910" cy="30734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C96D167-1522-5111-B642-855DA99823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795" y="1503700"/>
            <a:ext cx="6218459" cy="264436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2563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15" name="TextBox 3"/>
          <p:cNvSpPr txBox="1"/>
          <p:nvPr/>
        </p:nvSpPr>
        <p:spPr>
          <a:xfrm>
            <a:off x="1100364" y="504293"/>
            <a:ext cx="3264245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b="1" i="0" dirty="0">
                <a:solidFill>
                  <a:schemeClr val="accent1"/>
                </a:solidFill>
                <a:effectLst/>
                <a:latin typeface="system-ui"/>
              </a:rPr>
              <a:t>流批一体的 </a:t>
            </a:r>
            <a:r>
              <a:rPr lang="en-US" altLang="zh-CN" b="1" i="0" dirty="0">
                <a:solidFill>
                  <a:schemeClr val="accent1"/>
                </a:solidFill>
                <a:effectLst/>
                <a:latin typeface="system-ui"/>
              </a:rPr>
              <a:t>DAG Scheduler</a:t>
            </a:r>
            <a:endParaRPr dirty="0">
              <a:solidFill>
                <a:schemeClr val="accent1"/>
              </a:solidFill>
            </a:endParaRPr>
          </a:p>
        </p:txBody>
      </p:sp>
      <p:grpSp>
        <p:nvGrpSpPr>
          <p:cNvPr id="426" name="Oval 4"/>
          <p:cNvGrpSpPr/>
          <p:nvPr/>
        </p:nvGrpSpPr>
        <p:grpSpPr>
          <a:xfrm>
            <a:off x="6620790" y="1867813"/>
            <a:ext cx="676223" cy="676223"/>
            <a:chOff x="0" y="-1"/>
            <a:chExt cx="676221" cy="676221"/>
          </a:xfrm>
        </p:grpSpPr>
        <p:sp>
          <p:nvSpPr>
            <p:cNvPr id="424" name="圆形"/>
            <p:cNvSpPr/>
            <p:nvPr/>
          </p:nvSpPr>
          <p:spPr>
            <a:xfrm>
              <a:off x="-1" y="-2"/>
              <a:ext cx="676223" cy="676223"/>
            </a:xfrm>
            <a:prstGeom prst="ellipse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/>
            </a:p>
          </p:txBody>
        </p:sp>
        <p:sp>
          <p:nvSpPr>
            <p:cNvPr id="425" name="01"/>
            <p:cNvSpPr txBox="1"/>
            <p:nvPr/>
          </p:nvSpPr>
          <p:spPr>
            <a:xfrm>
              <a:off x="144749" y="152687"/>
              <a:ext cx="386720" cy="370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01</a:t>
              </a:r>
            </a:p>
          </p:txBody>
        </p:sp>
      </p:grpSp>
      <p:grpSp>
        <p:nvGrpSpPr>
          <p:cNvPr id="429" name="组合 13"/>
          <p:cNvGrpSpPr/>
          <p:nvPr/>
        </p:nvGrpSpPr>
        <p:grpSpPr>
          <a:xfrm>
            <a:off x="7413296" y="1844822"/>
            <a:ext cx="4271828" cy="725318"/>
            <a:chOff x="-1" y="-1"/>
            <a:chExt cx="4271827" cy="725317"/>
          </a:xfrm>
        </p:grpSpPr>
        <p:sp>
          <p:nvSpPr>
            <p:cNvPr id="427" name="Text Box 7"/>
            <p:cNvSpPr txBox="1"/>
            <p:nvPr/>
          </p:nvSpPr>
          <p:spPr>
            <a:xfrm>
              <a:off x="-2" y="-2"/>
              <a:ext cx="2068804" cy="447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0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添加标题内容</a:t>
              </a:r>
            </a:p>
          </p:txBody>
        </p:sp>
        <p:sp>
          <p:nvSpPr>
            <p:cNvPr id="428" name="Rectangle 5"/>
            <p:cNvSpPr txBox="1"/>
            <p:nvPr/>
          </p:nvSpPr>
          <p:spPr>
            <a:xfrm>
              <a:off x="26287" y="369716"/>
              <a:ext cx="4245540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spAutoFit/>
            </a:bodyPr>
            <a:lstStyle>
              <a:lvl1pPr>
                <a:defRPr sz="1000">
                  <a:solidFill>
                    <a:srgbClr val="A6A6A6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此处添加详细文本描述，建议与标题相关并符合整体语言风格，语言描述尽量简洁生动。尽量将每页幻灯片的字数控制在 。</a:t>
              </a:r>
            </a:p>
          </p:txBody>
        </p:sp>
      </p:grpSp>
      <p:grpSp>
        <p:nvGrpSpPr>
          <p:cNvPr id="432" name="Oval 4"/>
          <p:cNvGrpSpPr/>
          <p:nvPr/>
        </p:nvGrpSpPr>
        <p:grpSpPr>
          <a:xfrm>
            <a:off x="6623727" y="2860797"/>
            <a:ext cx="676223" cy="676223"/>
            <a:chOff x="-1" y="-1"/>
            <a:chExt cx="676221" cy="676221"/>
          </a:xfrm>
        </p:grpSpPr>
        <p:sp>
          <p:nvSpPr>
            <p:cNvPr id="430" name="圆形"/>
            <p:cNvSpPr/>
            <p:nvPr/>
          </p:nvSpPr>
          <p:spPr>
            <a:xfrm>
              <a:off x="-2" y="-2"/>
              <a:ext cx="676223" cy="676223"/>
            </a:xfrm>
            <a:prstGeom prst="ellipse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/>
            </a:p>
          </p:txBody>
        </p:sp>
        <p:sp>
          <p:nvSpPr>
            <p:cNvPr id="431" name="02"/>
            <p:cNvSpPr txBox="1"/>
            <p:nvPr/>
          </p:nvSpPr>
          <p:spPr>
            <a:xfrm>
              <a:off x="144749" y="152687"/>
              <a:ext cx="386720" cy="370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02</a:t>
              </a:r>
            </a:p>
          </p:txBody>
        </p:sp>
      </p:grpSp>
      <p:grpSp>
        <p:nvGrpSpPr>
          <p:cNvPr id="435" name="组合 17"/>
          <p:cNvGrpSpPr/>
          <p:nvPr/>
        </p:nvGrpSpPr>
        <p:grpSpPr>
          <a:xfrm>
            <a:off x="7416233" y="2837805"/>
            <a:ext cx="4271828" cy="725318"/>
            <a:chOff x="-1" y="-1"/>
            <a:chExt cx="4271827" cy="725317"/>
          </a:xfrm>
        </p:grpSpPr>
        <p:sp>
          <p:nvSpPr>
            <p:cNvPr id="433" name="Text Box 7"/>
            <p:cNvSpPr txBox="1"/>
            <p:nvPr/>
          </p:nvSpPr>
          <p:spPr>
            <a:xfrm>
              <a:off x="-2" y="-2"/>
              <a:ext cx="2068804" cy="447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0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添加标题内容</a:t>
              </a:r>
            </a:p>
          </p:txBody>
        </p:sp>
        <p:sp>
          <p:nvSpPr>
            <p:cNvPr id="434" name="Rectangle 5"/>
            <p:cNvSpPr txBox="1"/>
            <p:nvPr/>
          </p:nvSpPr>
          <p:spPr>
            <a:xfrm>
              <a:off x="26287" y="369716"/>
              <a:ext cx="4245540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spAutoFit/>
            </a:bodyPr>
            <a:lstStyle>
              <a:lvl1pPr>
                <a:defRPr sz="1000">
                  <a:solidFill>
                    <a:srgbClr val="A6A6A6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此处添加详细文本描述，建议与标题相关并符合整体语言风格，语言描述尽量简洁生动。尽量将每页幻灯片的字数控制在 。</a:t>
              </a:r>
            </a:p>
          </p:txBody>
        </p:sp>
      </p:grpSp>
      <p:grpSp>
        <p:nvGrpSpPr>
          <p:cNvPr id="438" name="Oval 4"/>
          <p:cNvGrpSpPr/>
          <p:nvPr/>
        </p:nvGrpSpPr>
        <p:grpSpPr>
          <a:xfrm>
            <a:off x="6647497" y="3866795"/>
            <a:ext cx="676223" cy="676223"/>
            <a:chOff x="-1" y="-1"/>
            <a:chExt cx="676221" cy="676221"/>
          </a:xfrm>
        </p:grpSpPr>
        <p:sp>
          <p:nvSpPr>
            <p:cNvPr id="436" name="圆形"/>
            <p:cNvSpPr/>
            <p:nvPr/>
          </p:nvSpPr>
          <p:spPr>
            <a:xfrm>
              <a:off x="-2" y="-2"/>
              <a:ext cx="676223" cy="676223"/>
            </a:xfrm>
            <a:prstGeom prst="ellipse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/>
            </a:p>
          </p:txBody>
        </p:sp>
        <p:sp>
          <p:nvSpPr>
            <p:cNvPr id="437" name="03"/>
            <p:cNvSpPr txBox="1"/>
            <p:nvPr/>
          </p:nvSpPr>
          <p:spPr>
            <a:xfrm>
              <a:off x="144749" y="152687"/>
              <a:ext cx="386720" cy="370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03</a:t>
              </a:r>
            </a:p>
          </p:txBody>
        </p:sp>
      </p:grpSp>
      <p:grpSp>
        <p:nvGrpSpPr>
          <p:cNvPr id="441" name="组合 21"/>
          <p:cNvGrpSpPr/>
          <p:nvPr/>
        </p:nvGrpSpPr>
        <p:grpSpPr>
          <a:xfrm>
            <a:off x="7440002" y="3843805"/>
            <a:ext cx="4271829" cy="725317"/>
            <a:chOff x="-1" y="0"/>
            <a:chExt cx="4271827" cy="725316"/>
          </a:xfrm>
        </p:grpSpPr>
        <p:sp>
          <p:nvSpPr>
            <p:cNvPr id="439" name="Text Box 7"/>
            <p:cNvSpPr txBox="1"/>
            <p:nvPr/>
          </p:nvSpPr>
          <p:spPr>
            <a:xfrm>
              <a:off x="-2" y="-2"/>
              <a:ext cx="2068804" cy="447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0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添加标题内容</a:t>
              </a:r>
            </a:p>
          </p:txBody>
        </p:sp>
        <p:sp>
          <p:nvSpPr>
            <p:cNvPr id="440" name="Rectangle 5"/>
            <p:cNvSpPr txBox="1"/>
            <p:nvPr/>
          </p:nvSpPr>
          <p:spPr>
            <a:xfrm>
              <a:off x="26287" y="369715"/>
              <a:ext cx="4245540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spAutoFit/>
            </a:bodyPr>
            <a:lstStyle>
              <a:lvl1pPr>
                <a:defRPr sz="1000">
                  <a:solidFill>
                    <a:srgbClr val="A6A6A6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此处添加详细文本描述，建议与标题相关并符合整体语言风格，语言描述尽量简洁生动。尽量将每页幻灯片的字数控制在 。</a:t>
              </a:r>
            </a:p>
          </p:txBody>
        </p:sp>
      </p:grpSp>
      <p:grpSp>
        <p:nvGrpSpPr>
          <p:cNvPr id="444" name="Oval 4"/>
          <p:cNvGrpSpPr/>
          <p:nvPr/>
        </p:nvGrpSpPr>
        <p:grpSpPr>
          <a:xfrm>
            <a:off x="6647497" y="4890033"/>
            <a:ext cx="676223" cy="676223"/>
            <a:chOff x="-1" y="0"/>
            <a:chExt cx="676221" cy="676221"/>
          </a:xfrm>
        </p:grpSpPr>
        <p:sp>
          <p:nvSpPr>
            <p:cNvPr id="442" name="圆形"/>
            <p:cNvSpPr/>
            <p:nvPr/>
          </p:nvSpPr>
          <p:spPr>
            <a:xfrm>
              <a:off x="-2" y="-1"/>
              <a:ext cx="676223" cy="676223"/>
            </a:xfrm>
            <a:prstGeom prst="ellipse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/>
            </a:p>
          </p:txBody>
        </p:sp>
        <p:sp>
          <p:nvSpPr>
            <p:cNvPr id="443" name="04"/>
            <p:cNvSpPr txBox="1"/>
            <p:nvPr/>
          </p:nvSpPr>
          <p:spPr>
            <a:xfrm>
              <a:off x="144749" y="152687"/>
              <a:ext cx="386720" cy="370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04</a:t>
              </a:r>
            </a:p>
          </p:txBody>
        </p:sp>
      </p:grpSp>
      <p:grpSp>
        <p:nvGrpSpPr>
          <p:cNvPr id="447" name="组合 25"/>
          <p:cNvGrpSpPr/>
          <p:nvPr/>
        </p:nvGrpSpPr>
        <p:grpSpPr>
          <a:xfrm>
            <a:off x="7440002" y="4867044"/>
            <a:ext cx="4271829" cy="725317"/>
            <a:chOff x="-1" y="0"/>
            <a:chExt cx="4271827" cy="725316"/>
          </a:xfrm>
        </p:grpSpPr>
        <p:sp>
          <p:nvSpPr>
            <p:cNvPr id="445" name="Text Box 7"/>
            <p:cNvSpPr txBox="1"/>
            <p:nvPr/>
          </p:nvSpPr>
          <p:spPr>
            <a:xfrm>
              <a:off x="-2" y="-2"/>
              <a:ext cx="2068804" cy="447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0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添加标题内容</a:t>
              </a:r>
            </a:p>
          </p:txBody>
        </p:sp>
        <p:sp>
          <p:nvSpPr>
            <p:cNvPr id="446" name="Rectangle 5"/>
            <p:cNvSpPr txBox="1"/>
            <p:nvPr/>
          </p:nvSpPr>
          <p:spPr>
            <a:xfrm>
              <a:off x="26287" y="369715"/>
              <a:ext cx="4245540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spAutoFit/>
            </a:bodyPr>
            <a:lstStyle>
              <a:lvl1pPr>
                <a:defRPr sz="1000">
                  <a:solidFill>
                    <a:srgbClr val="A6A6A6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此处添加详细文本描述，建议与标题相关并符合整体语言风格，语言描述尽量简洁生动。尽量将每页幻灯片的字数控制在 。</a:t>
              </a:r>
            </a:p>
          </p:txBody>
        </p:sp>
      </p:grp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482580" y="6299835"/>
            <a:ext cx="1311910" cy="30734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016BE5B-7F0B-347C-13D9-C4517E90C3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709" y="2381740"/>
            <a:ext cx="6313340" cy="284639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2944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51" name="TextBox 3"/>
          <p:cNvSpPr txBox="1"/>
          <p:nvPr/>
        </p:nvSpPr>
        <p:spPr>
          <a:xfrm>
            <a:off x="1100364" y="542393"/>
            <a:ext cx="285889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b="1" i="0" dirty="0">
                <a:solidFill>
                  <a:schemeClr val="accent1"/>
                </a:solidFill>
                <a:effectLst/>
                <a:latin typeface="system-ui"/>
              </a:rPr>
              <a:t>流批一体的 </a:t>
            </a:r>
            <a:r>
              <a:rPr lang="en-US" altLang="zh-CN" b="1" i="0" dirty="0">
                <a:solidFill>
                  <a:schemeClr val="accent1"/>
                </a:solidFill>
                <a:effectLst/>
                <a:latin typeface="system-ui"/>
              </a:rPr>
              <a:t>Shuffle </a:t>
            </a:r>
            <a:r>
              <a:rPr lang="zh-CN" altLang="en-US" b="1" i="0" dirty="0">
                <a:solidFill>
                  <a:schemeClr val="accent1"/>
                </a:solidFill>
                <a:effectLst/>
                <a:latin typeface="system-ui"/>
              </a:rPr>
              <a:t>架构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452" name="文本框 9"/>
          <p:cNvSpPr txBox="1"/>
          <p:nvPr/>
        </p:nvSpPr>
        <p:spPr>
          <a:xfrm>
            <a:off x="3825237" y="1125833"/>
            <a:ext cx="4827967" cy="386081"/>
          </a:xfrm>
          <a:prstGeom prst="rect">
            <a:avLst/>
          </a:prstGeom>
          <a:ln w="12700">
            <a:miter lim="400000"/>
          </a:ln>
        </p:spPr>
        <p:txBody>
          <a:bodyPr lIns="34290" tIns="34290" rIns="34290" bIns="34290">
            <a:spAutoFit/>
          </a:bodyPr>
          <a:lstStyle/>
          <a:p>
            <a:pPr lvl="1" algn="ctr">
              <a:defRPr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添加标题添加标题添加标题添加标题</a:t>
            </a:r>
          </a:p>
        </p:txBody>
      </p:sp>
      <p:sp>
        <p:nvSpPr>
          <p:cNvPr id="453" name="Rectangle 5"/>
          <p:cNvSpPr txBox="1"/>
          <p:nvPr/>
        </p:nvSpPr>
        <p:spPr>
          <a:xfrm>
            <a:off x="1198661" y="1649883"/>
            <a:ext cx="9865098" cy="6858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 algn="ctr"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此处添加详细文本描述，建议与标题相关并符合整体语言风格，语言描述尽量简洁生动。尽量将每页幻灯片的字数控制在  200字以内，据统计每页幻灯片的最好控制在5详细文本描述，建议与标题相关并符合整体语言风格，语言描述尽量简洁生动。尽量将每页幻灯片的每页幻灯片的最好控制在5分钟之内。语言描述尽量简洁生动。</a:t>
            </a: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482580" y="6309360"/>
            <a:ext cx="1311910" cy="30734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1B6A3BA-7687-BA3B-AB5C-EF207BD574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661" y="2326474"/>
            <a:ext cx="4770660" cy="234455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3E0651C-34DD-A6CF-FAD7-91F0AD42F2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981" y="3859977"/>
            <a:ext cx="3965151" cy="257634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5C3E0AA-0DC1-5193-83FD-A6672E3291A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9220" y="1294169"/>
            <a:ext cx="4503810" cy="243861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6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434131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87" name="TextBox 3"/>
          <p:cNvSpPr txBox="1"/>
          <p:nvPr/>
        </p:nvSpPr>
        <p:spPr>
          <a:xfrm>
            <a:off x="1100365" y="682093"/>
            <a:ext cx="2537780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dirty="0">
                <a:solidFill>
                  <a:schemeClr val="accent1"/>
                </a:solidFill>
              </a:rPr>
              <a:t>流批一体的容错策略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500" name="TextBox 10"/>
          <p:cNvSpPr txBox="1"/>
          <p:nvPr/>
        </p:nvSpPr>
        <p:spPr>
          <a:xfrm>
            <a:off x="1696841" y="3521528"/>
            <a:ext cx="2720488" cy="50037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just">
              <a:lnSpc>
                <a:spcPct val="13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您的内容打在这里，或者通过复制您的文本后，在此框中选择粘贴，并选择只保留文字。</a:t>
            </a:r>
          </a:p>
        </p:txBody>
      </p:sp>
      <p:sp>
        <p:nvSpPr>
          <p:cNvPr id="501" name="TextBox 11"/>
          <p:cNvSpPr txBox="1"/>
          <p:nvPr/>
        </p:nvSpPr>
        <p:spPr>
          <a:xfrm>
            <a:off x="4775458" y="3521528"/>
            <a:ext cx="2636943" cy="50037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just">
              <a:lnSpc>
                <a:spcPct val="13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dirty="0" err="1"/>
              <a:t>您的内容打在这里，或者通过复制您的文本后，在此框中选择粘贴，并选择只保留文字</a:t>
            </a:r>
            <a:r>
              <a:rPr dirty="0"/>
              <a:t>。</a:t>
            </a:r>
          </a:p>
        </p:txBody>
      </p:sp>
      <p:sp>
        <p:nvSpPr>
          <p:cNvPr id="502" name="TextBox 12"/>
          <p:cNvSpPr txBox="1"/>
          <p:nvPr/>
        </p:nvSpPr>
        <p:spPr>
          <a:xfrm>
            <a:off x="7813909" y="3521528"/>
            <a:ext cx="2622828" cy="73151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just">
              <a:lnSpc>
                <a:spcPct val="13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您的内容打在这里，或者通过复制您的文本后，在此框中选择粘贴，并选择只保留文字。</a:t>
            </a:r>
          </a:p>
        </p:txBody>
      </p:sp>
      <p:sp>
        <p:nvSpPr>
          <p:cNvPr id="503" name="Rectangle 5"/>
          <p:cNvSpPr txBox="1"/>
          <p:nvPr/>
        </p:nvSpPr>
        <p:spPr>
          <a:xfrm>
            <a:off x="1722813" y="4542697"/>
            <a:ext cx="8733674" cy="4445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      此处添加详细文本描述，建议与标题相关并符合整体语言风格，语言描述尽量简洁生动。尽量将每页幻灯片的字数控制在  200字以内，据统计每页幻灯片的最好控制在5分钟之内。此处添加详细文本描述，建议与标题相关并符合整体语言风格，语言描述尽量简洁生动。</a:t>
            </a: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84785" y="6381115"/>
            <a:ext cx="1311910" cy="30734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07B6343-60AF-D274-0DF4-68FD455F44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421" y="1580936"/>
            <a:ext cx="4387842" cy="188452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BE2483B-3866-E80F-2685-943A440C1F3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3870" y="1580936"/>
            <a:ext cx="3817994" cy="188452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6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0830" y="1862595"/>
            <a:ext cx="7119330" cy="38778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507" name="Picture 5" descr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1440" y="1719148"/>
            <a:ext cx="1008115" cy="100882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508" name="TextBox 59"/>
          <p:cNvSpPr txBox="1"/>
          <p:nvPr/>
        </p:nvSpPr>
        <p:spPr>
          <a:xfrm>
            <a:off x="8697159" y="1961950"/>
            <a:ext cx="916675" cy="5232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28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03</a:t>
            </a:r>
          </a:p>
        </p:txBody>
      </p:sp>
      <p:sp>
        <p:nvSpPr>
          <p:cNvPr id="509" name="TextBox 59"/>
          <p:cNvSpPr txBox="1"/>
          <p:nvPr/>
        </p:nvSpPr>
        <p:spPr>
          <a:xfrm>
            <a:off x="7760261" y="2910233"/>
            <a:ext cx="3017986" cy="1569656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 algn="ctr">
              <a:defRPr sz="48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en-US" altLang="zh-CN" sz="4800" b="1" kern="100" dirty="0">
                <a:solidFill>
                  <a:schemeClr val="tx1"/>
                </a:solidFill>
                <a:effectLst/>
                <a:latin typeface="Cambria" panose="02040503050406030204" pitchFamily="18" charset="0"/>
                <a:ea typeface="MS Mincho" panose="02020609040205080304" pitchFamily="49" charset="-128"/>
                <a:cs typeface="宋体" panose="02010600030101010101" pitchFamily="2" charset="-122"/>
              </a:rPr>
              <a:t>Q&amp;A </a:t>
            </a:r>
            <a:r>
              <a:rPr lang="zh-CN" altLang="en-US" sz="4800" b="1" kern="100" dirty="0">
                <a:solidFill>
                  <a:schemeClr val="tx1"/>
                </a:solidFill>
                <a:effectLst/>
                <a:latin typeface="Cambria" panose="02040503050406030204" pitchFamily="18" charset="0"/>
                <a:ea typeface="MS Mincho" panose="02020609040205080304" pitchFamily="49" charset="-128"/>
                <a:cs typeface="宋体" panose="02010600030101010101" pitchFamily="2" charset="-122"/>
              </a:rPr>
              <a:t>结语</a:t>
            </a:r>
            <a:endParaRPr lang="en-US" altLang="zh-CN" sz="4800" b="1" kern="100" dirty="0">
              <a:solidFill>
                <a:schemeClr val="tx1"/>
              </a:solidFill>
              <a:effectLst/>
              <a:latin typeface="Cambria" panose="02040503050406030204" pitchFamily="18" charset="0"/>
              <a:ea typeface="MS Mincho" panose="02020609040205080304" pitchFamily="49" charset="-128"/>
              <a:cs typeface="宋体" panose="02010600030101010101" pitchFamily="2" charset="-122"/>
            </a:endParaRPr>
          </a:p>
          <a:p>
            <a:endParaRPr dirty="0"/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482580" y="6318885"/>
            <a:ext cx="1311910" cy="3073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1" name="logo"/>
          <p:cNvGrpSpPr/>
          <p:nvPr/>
        </p:nvGrpSpPr>
        <p:grpSpPr>
          <a:xfrm>
            <a:off x="9205473" y="6286751"/>
            <a:ext cx="757875" cy="333085"/>
            <a:chOff x="0" y="0"/>
            <a:chExt cx="757873" cy="333083"/>
          </a:xfrm>
        </p:grpSpPr>
        <p:sp>
          <p:nvSpPr>
            <p:cNvPr id="739" name="矩形"/>
            <p:cNvSpPr/>
            <p:nvPr/>
          </p:nvSpPr>
          <p:spPr>
            <a:xfrm>
              <a:off x="0" y="7792"/>
              <a:ext cx="757875" cy="31750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7A7A7"/>
              </a:solidFill>
              <a:prstDash val="solid"/>
              <a:miter lim="400000"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535353"/>
                  </a:solidFill>
                </a:defRPr>
              </a:pPr>
              <a:endParaRPr/>
            </a:p>
          </p:txBody>
        </p:sp>
        <p:sp>
          <p:nvSpPr>
            <p:cNvPr id="740" name="logo"/>
            <p:cNvSpPr txBox="1"/>
            <p:nvPr/>
          </p:nvSpPr>
          <p:spPr>
            <a:xfrm>
              <a:off x="6350" y="0"/>
              <a:ext cx="745175" cy="333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solidFill>
                    <a:srgbClr val="535353"/>
                  </a:solidFill>
                </a:defRPr>
              </a:lvl1pPr>
            </a:lstStyle>
            <a:p>
              <a:r>
                <a:t>logo</a:t>
              </a:r>
            </a:p>
          </p:txBody>
        </p:sp>
      </p:grpSp>
      <p:sp>
        <p:nvSpPr>
          <p:cNvPr id="742" name="文本框 1"/>
          <p:cNvSpPr txBox="1"/>
          <p:nvPr/>
        </p:nvSpPr>
        <p:spPr>
          <a:xfrm>
            <a:off x="9571368" y="3160739"/>
            <a:ext cx="1737681" cy="828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just">
              <a:defRPr sz="4600">
                <a:solidFill>
                  <a:srgbClr val="535353"/>
                </a:solidFill>
                <a:latin typeface="Snell Roundhand"/>
                <a:ea typeface="Snell Roundhand"/>
                <a:cs typeface="Snell Roundhand"/>
                <a:sym typeface="Snell Roundhand"/>
              </a:defRPr>
            </a:lvl1pPr>
          </a:lstStyle>
          <a:p>
            <a:r>
              <a:t>thanks </a:t>
            </a:r>
          </a:p>
        </p:txBody>
      </p:sp>
      <p:sp>
        <p:nvSpPr>
          <p:cNvPr id="745" name="矩形 11"/>
          <p:cNvSpPr txBox="1"/>
          <p:nvPr/>
        </p:nvSpPr>
        <p:spPr>
          <a:xfrm>
            <a:off x="6477000" y="1991360"/>
            <a:ext cx="5078095" cy="782320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 algn="just">
              <a:defRPr sz="4500" b="1">
                <a:solidFill>
                  <a:srgbClr val="BC5F2A"/>
                </a:solidFill>
                <a:effectLst>
                  <a:outerShdw blurRad="38100" dist="25400" dir="5400000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 lang="zh-CN">
                <a:sym typeface="+mn-ea"/>
              </a:rPr>
              <a:t>四维口袋直播</a:t>
            </a: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626090" y="6381115"/>
            <a:ext cx="1311910" cy="30734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2" grpId="1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1166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71" name="Text Box 7"/>
          <p:cNvSpPr txBox="1"/>
          <p:nvPr/>
        </p:nvSpPr>
        <p:spPr>
          <a:xfrm>
            <a:off x="8359947" y="2048430"/>
            <a:ext cx="2068803" cy="400105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b="1" dirty="0" err="1">
                <a:solidFill>
                  <a:schemeClr val="tx1"/>
                </a:solidFill>
              </a:rPr>
              <a:t>自我介绍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72" name="矩形 7"/>
          <p:cNvSpPr txBox="1"/>
          <p:nvPr/>
        </p:nvSpPr>
        <p:spPr>
          <a:xfrm>
            <a:off x="8382816" y="2410007"/>
            <a:ext cx="3063993" cy="3708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>
              <a:defRPr b="1">
                <a:solidFill>
                  <a:srgbClr val="A6A6A6"/>
                </a:solidFill>
                <a:latin typeface="Impact MT Std"/>
                <a:ea typeface="Impact MT Std"/>
                <a:cs typeface="Impact MT Std"/>
                <a:sym typeface="Impact MT Std"/>
              </a:defRPr>
            </a:lvl1pPr>
          </a:lstStyle>
          <a:p>
            <a:r>
              <a:rPr dirty="0"/>
              <a:t>Personal Basic Information</a:t>
            </a:r>
          </a:p>
        </p:txBody>
      </p:sp>
      <p:sp>
        <p:nvSpPr>
          <p:cNvPr id="73" name="矩形 8"/>
          <p:cNvSpPr txBox="1"/>
          <p:nvPr/>
        </p:nvSpPr>
        <p:spPr>
          <a:xfrm>
            <a:off x="6136078" y="2885876"/>
            <a:ext cx="4088077" cy="272893"/>
          </a:xfrm>
          <a:prstGeom prst="rect">
            <a:avLst/>
          </a:prstGeom>
          <a:ln w="12700">
            <a:miter lim="400000"/>
          </a:ln>
        </p:spPr>
        <p:txBody>
          <a:bodyPr lIns="34289" tIns="34289" rIns="34289" bIns="34289">
            <a:spAutoFit/>
          </a:bodyPr>
          <a:lstStyle>
            <a:lvl1pPr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endParaRPr dirty="0"/>
          </a:p>
        </p:txBody>
      </p:sp>
      <p:pic>
        <p:nvPicPr>
          <p:cNvPr id="75" name="%E5%8D%83%E5%BA%93%E7%BD%91_%E5%95%86%E5%8A%A1%E7%94%B5%E8%84%91%E6%95%B0%E6%8D%AE%E5%B1%95%E7%A4%BA2.5d%E7%AB%8B%E4%BD%93%E5%85%8D%E6%8A%A0%E7%B4%A0%E6%9D%90_%E5%85%83%E7%B4%A0%E7%BC%96%E5%8F%B710105303.png" descr="%E5%8D%83%E5%BA%93%E7%BD%91_%E5%95%86%E5%8A%A1%E7%94%B5%E8%84%91%E6%95%B0%E6%8D%AE%E5%B1%95%E7%A4%BA2.5d%E7%AB%8B%E4%BD%93%E5%85%8D%E6%8A%A0%E7%B4%A0%E6%9D%90_%E5%85%83%E7%B4%A0%E7%BC%96%E5%8F%B71010530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4351" y="1904692"/>
            <a:ext cx="1015467" cy="1015467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410190" y="6309360"/>
            <a:ext cx="1311910" cy="307340"/>
          </a:xfrm>
          <a:prstGeom prst="rect">
            <a:avLst/>
          </a:prstGeom>
        </p:spPr>
      </p:pic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626B764A-775E-9C3F-3E67-4E3038031A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0183654"/>
              </p:ext>
            </p:extLst>
          </p:nvPr>
        </p:nvGraphicFramePr>
        <p:xfrm>
          <a:off x="6306672" y="3171253"/>
          <a:ext cx="5140138" cy="19507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5140138">
                  <a:extLst>
                    <a:ext uri="{9D8B030D-6E8A-4147-A177-3AD203B41FA5}">
                      <a16:colId xmlns:a16="http://schemas.microsoft.com/office/drawing/2014/main" val="2075018360"/>
                    </a:ext>
                  </a:extLst>
                </a:gridCol>
              </a:tblGrid>
              <a:tr h="1400972">
                <a:tc>
                  <a:txBody>
                    <a:bodyPr/>
                    <a:lstStyle/>
                    <a:p>
                      <a:pPr algn="l"/>
                      <a:r>
                        <a:rPr lang="zh-CN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某互联网金融公司大数据开发工程师，前京东大数据开发工程师，信息与通信工程专业硕士，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CSDN</a:t>
                      </a:r>
                      <a:r>
                        <a:rPr lang="zh-CN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认证博客专家，阿里云专家博主，微信公众号【</a:t>
                      </a:r>
                      <a:r>
                        <a:rPr lang="zh-CN" sz="1600" b="1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笑看风云路</a:t>
                      </a:r>
                      <a:r>
                        <a:rPr lang="zh-CN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】主理人</a:t>
                      </a:r>
                      <a:endParaRPr lang="en-US" altLang="zh-CN" sz="1600" dirty="0">
                        <a:solidFill>
                          <a:srgbClr val="000000"/>
                        </a:solidFill>
                        <a:effectLst/>
                        <a:latin typeface="Cambria" panose="02040503050406030204" pitchFamily="18" charset="0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algn="l"/>
                      <a:endParaRPr lang="en-US" altLang="zh-CN" sz="16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宋体" panose="02010600030101010101" pitchFamily="2" charset="-122"/>
                      </a:endParaRPr>
                    </a:p>
                    <a:p>
                      <a:pPr algn="l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MS Mincho" panose="02020609040205080304" pitchFamily="49" charset="-128"/>
                          <a:cs typeface="宋体" panose="02010600030101010101" pitchFamily="2" charset="-122"/>
                        </a:rPr>
                        <a:t>6</a:t>
                      </a:r>
                      <a:r>
                        <a:rPr lang="zh-CN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年企业数据开发经验，对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Spark</a:t>
                      </a:r>
                      <a:r>
                        <a:rPr lang="zh-CN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、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Flink</a:t>
                      </a:r>
                      <a:r>
                        <a:rPr lang="zh-CN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、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Kafka</a:t>
                      </a:r>
                      <a:r>
                        <a:rPr lang="zh-CN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、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Hive</a:t>
                      </a:r>
                      <a:r>
                        <a:rPr lang="zh-CN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、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HBase</a:t>
                      </a:r>
                      <a:r>
                        <a:rPr lang="zh-CN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等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Hadoop</a:t>
                      </a:r>
                      <a:r>
                        <a:rPr lang="zh-CN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生态圈大数据技术有丰富的实践经验，对于海量数据的计算和存储有深厚的经验和积累。</a:t>
                      </a:r>
                      <a:endParaRPr lang="zh-CN" sz="1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黑体" panose="02010609060101010101" pitchFamily="49" charset="-122"/>
                      </a:endParaRPr>
                    </a:p>
                  </a:txBody>
                  <a:tcPr marL="114300" marR="114300" marT="0" marB="0"/>
                </a:tc>
                <a:extLst>
                  <a:ext uri="{0D108BD9-81ED-4DB2-BD59-A6C34878D82A}">
                    <a16:rowId xmlns:a16="http://schemas.microsoft.com/office/drawing/2014/main" val="673855193"/>
                  </a:ext>
                </a:extLst>
              </a:tr>
            </a:tbl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9C1945F7-7C1E-0720-90B8-CAC5EB09F1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18642" y="1899902"/>
            <a:ext cx="2804381" cy="420657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圆角矩形 2"/>
          <p:cNvSpPr/>
          <p:nvPr/>
        </p:nvSpPr>
        <p:spPr>
          <a:xfrm>
            <a:off x="1583654" y="1107170"/>
            <a:ext cx="1152131" cy="432051"/>
          </a:xfrm>
          <a:prstGeom prst="roundRect">
            <a:avLst>
              <a:gd name="adj" fmla="val 16667"/>
            </a:avLst>
          </a:prstGeom>
          <a:solidFill>
            <a:srgbClr val="40404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79" name="TextBox 59"/>
          <p:cNvSpPr txBox="1"/>
          <p:nvPr/>
        </p:nvSpPr>
        <p:spPr>
          <a:xfrm>
            <a:off x="1290509" y="1038316"/>
            <a:ext cx="1708763" cy="523216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28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dirty="0"/>
              <a:t>目</a:t>
            </a:r>
            <a:r>
              <a:rPr lang="en-US" dirty="0"/>
              <a:t> </a:t>
            </a:r>
            <a:r>
              <a:rPr dirty="0"/>
              <a:t>录</a:t>
            </a:r>
          </a:p>
        </p:txBody>
      </p:sp>
      <p:grpSp>
        <p:nvGrpSpPr>
          <p:cNvPr id="83" name="成组"/>
          <p:cNvGrpSpPr/>
          <p:nvPr/>
        </p:nvGrpSpPr>
        <p:grpSpPr>
          <a:xfrm>
            <a:off x="1742926" y="1816418"/>
            <a:ext cx="3625747" cy="1007383"/>
            <a:chOff x="26287" y="-1"/>
            <a:chExt cx="3472265" cy="1008823"/>
          </a:xfrm>
        </p:grpSpPr>
        <p:pic>
          <p:nvPicPr>
            <p:cNvPr id="80" name="Picture 5" descr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87" y="-1"/>
              <a:ext cx="1008118" cy="1008823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sp>
          <p:nvSpPr>
            <p:cNvPr id="81" name="TextBox 59"/>
            <p:cNvSpPr txBox="1"/>
            <p:nvPr/>
          </p:nvSpPr>
          <p:spPr>
            <a:xfrm>
              <a:off x="72008" y="242799"/>
              <a:ext cx="916676" cy="523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defRPr sz="28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rPr dirty="0"/>
                <a:t>01</a:t>
              </a:r>
            </a:p>
          </p:txBody>
        </p:sp>
        <p:sp>
          <p:nvSpPr>
            <p:cNvPr id="82" name="TextBox 59"/>
            <p:cNvSpPr txBox="1"/>
            <p:nvPr/>
          </p:nvSpPr>
          <p:spPr>
            <a:xfrm>
              <a:off x="988684" y="304071"/>
              <a:ext cx="2509868" cy="4006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/>
            <a:p>
              <a:pPr algn="ctr">
                <a:defRPr sz="20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r>
                <a:rPr lang="zh-CN" altLang="en-US" b="1" dirty="0">
                  <a:solidFill>
                    <a:schemeClr val="tx1"/>
                  </a:solidFill>
                </a:rPr>
                <a:t>对流批一体的认知</a:t>
              </a:r>
              <a:endParaRPr lang="en-US" altLang="zh-CN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7" name="成组"/>
          <p:cNvGrpSpPr/>
          <p:nvPr/>
        </p:nvGrpSpPr>
        <p:grpSpPr>
          <a:xfrm>
            <a:off x="1727665" y="3241773"/>
            <a:ext cx="3223555" cy="1008823"/>
            <a:chOff x="26287" y="0"/>
            <a:chExt cx="3223549" cy="1008822"/>
          </a:xfrm>
        </p:grpSpPr>
        <p:pic>
          <p:nvPicPr>
            <p:cNvPr id="84" name="Picture 5" descr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87" y="0"/>
              <a:ext cx="1008118" cy="1008822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sp>
          <p:nvSpPr>
            <p:cNvPr id="85" name="TextBox 59"/>
            <p:cNvSpPr txBox="1"/>
            <p:nvPr/>
          </p:nvSpPr>
          <p:spPr>
            <a:xfrm>
              <a:off x="72008" y="242799"/>
              <a:ext cx="916677" cy="523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defRPr sz="28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rPr dirty="0"/>
                <a:t>02</a:t>
              </a:r>
            </a:p>
          </p:txBody>
        </p:sp>
        <p:sp>
          <p:nvSpPr>
            <p:cNvPr id="86" name="TextBox 59"/>
            <p:cNvSpPr txBox="1"/>
            <p:nvPr/>
          </p:nvSpPr>
          <p:spPr>
            <a:xfrm>
              <a:off x="1046483" y="298687"/>
              <a:ext cx="2203353" cy="4001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/>
            <a:p>
              <a:pPr algn="ctr">
                <a:defRPr sz="20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r>
                <a:rPr lang="zh-CN" altLang="en-US" b="1" dirty="0">
                  <a:solidFill>
                    <a:schemeClr val="tx1"/>
                  </a:solidFill>
                  <a:latin typeface="Cambria" panose="02040503050406030204" pitchFamily="18" charset="0"/>
                  <a:ea typeface="MS Mincho" panose="02020609040205080304" pitchFamily="49" charset="-128"/>
                </a:rPr>
                <a:t>为啥选择</a:t>
              </a:r>
              <a:r>
                <a:rPr lang="en-US" altLang="zh-CN" b="1" dirty="0" err="1">
                  <a:solidFill>
                    <a:schemeClr val="tx1"/>
                  </a:solidFill>
                  <a:latin typeface="Cambria" panose="02040503050406030204" pitchFamily="18" charset="0"/>
                  <a:ea typeface="MS Mincho" panose="02020609040205080304" pitchFamily="49" charset="-128"/>
                </a:rPr>
                <a:t>Flink</a:t>
              </a:r>
              <a:endParaRPr lang="en-US" altLang="zh-CN" b="1" dirty="0">
                <a:solidFill>
                  <a:schemeClr val="tx1"/>
                </a:solidFill>
                <a:latin typeface="Cambria" panose="02040503050406030204" pitchFamily="18" charset="0"/>
                <a:ea typeface="MS Mincho" panose="02020609040205080304" pitchFamily="49" charset="-128"/>
              </a:endParaRPr>
            </a:p>
          </p:txBody>
        </p:sp>
      </p:grpSp>
      <p:grpSp>
        <p:nvGrpSpPr>
          <p:cNvPr id="91" name="成组"/>
          <p:cNvGrpSpPr/>
          <p:nvPr/>
        </p:nvGrpSpPr>
        <p:grpSpPr>
          <a:xfrm>
            <a:off x="1727666" y="4668568"/>
            <a:ext cx="2481263" cy="1008823"/>
            <a:chOff x="26287" y="0"/>
            <a:chExt cx="2481260" cy="1008822"/>
          </a:xfrm>
        </p:grpSpPr>
        <p:pic>
          <p:nvPicPr>
            <p:cNvPr id="88" name="Picture 5" descr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87" y="0"/>
              <a:ext cx="1008118" cy="1008822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sp>
          <p:nvSpPr>
            <p:cNvPr id="89" name="TextBox 59"/>
            <p:cNvSpPr txBox="1"/>
            <p:nvPr/>
          </p:nvSpPr>
          <p:spPr>
            <a:xfrm>
              <a:off x="72007" y="242799"/>
              <a:ext cx="916676" cy="523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defRPr sz="28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rPr dirty="0"/>
                <a:t>03</a:t>
              </a:r>
            </a:p>
          </p:txBody>
        </p:sp>
        <p:sp>
          <p:nvSpPr>
            <p:cNvPr id="90" name="TextBox 59"/>
            <p:cNvSpPr txBox="1"/>
            <p:nvPr/>
          </p:nvSpPr>
          <p:spPr>
            <a:xfrm>
              <a:off x="1312721" y="319747"/>
              <a:ext cx="1194826" cy="4001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/>
            <a:p>
              <a:pPr algn="ctr">
                <a:defRPr sz="20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r>
                <a:rPr lang="en-US" altLang="zh-CN" sz="2000" b="1" kern="100" dirty="0">
                  <a:solidFill>
                    <a:schemeClr val="tx1"/>
                  </a:solidFill>
                  <a:effectLst/>
                  <a:latin typeface="Cambria" panose="02040503050406030204" pitchFamily="18" charset="0"/>
                  <a:ea typeface="MS Mincho" panose="02020609040205080304" pitchFamily="49" charset="-128"/>
                  <a:cs typeface="宋体" panose="02010600030101010101" pitchFamily="2" charset="-122"/>
                </a:rPr>
                <a:t>Q&amp;A </a:t>
              </a:r>
              <a:r>
                <a:rPr lang="zh-CN" altLang="en-US" sz="2000" b="1" kern="100" dirty="0">
                  <a:solidFill>
                    <a:schemeClr val="tx1"/>
                  </a:solidFill>
                  <a:effectLst/>
                  <a:latin typeface="Cambria" panose="02040503050406030204" pitchFamily="18" charset="0"/>
                  <a:ea typeface="MS Mincho" panose="02020609040205080304" pitchFamily="49" charset="-128"/>
                  <a:cs typeface="宋体" panose="02010600030101010101" pitchFamily="2" charset="-122"/>
                </a:rPr>
                <a:t>结语</a:t>
              </a:r>
              <a:endParaRPr lang="en-US" altLang="zh-CN" sz="2000" b="1" kern="100" dirty="0">
                <a:solidFill>
                  <a:schemeClr val="tx1"/>
                </a:solidFill>
                <a:effectLst/>
                <a:latin typeface="Cambria" panose="02040503050406030204" pitchFamily="18" charset="0"/>
                <a:ea typeface="MS Mincho" panose="02020609040205080304" pitchFamily="49" charset="-128"/>
                <a:cs typeface="宋体" panose="02010600030101010101" pitchFamily="2" charset="-122"/>
              </a:endParaRPr>
            </a:p>
          </p:txBody>
        </p:sp>
      </p:grp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28930" y="6309360"/>
            <a:ext cx="1311910" cy="3073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6094" y="1675021"/>
            <a:ext cx="1008115" cy="100882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04" name="TextBox 59"/>
          <p:cNvSpPr txBox="1"/>
          <p:nvPr/>
        </p:nvSpPr>
        <p:spPr>
          <a:xfrm>
            <a:off x="8461812" y="1917823"/>
            <a:ext cx="916675" cy="5232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28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dirty="0"/>
              <a:t>01</a:t>
            </a:r>
          </a:p>
        </p:txBody>
      </p:sp>
      <p:sp>
        <p:nvSpPr>
          <p:cNvPr id="105" name="TextBox 59"/>
          <p:cNvSpPr txBox="1"/>
          <p:nvPr/>
        </p:nvSpPr>
        <p:spPr>
          <a:xfrm>
            <a:off x="6588808" y="2827201"/>
            <a:ext cx="4869905" cy="830993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 algn="ctr">
              <a:defRPr sz="48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b="1" dirty="0">
                <a:solidFill>
                  <a:schemeClr val="tx1"/>
                </a:solidFill>
              </a:rPr>
              <a:t>流批一体的认知</a:t>
            </a:r>
            <a:endParaRPr b="1" dirty="0">
              <a:solidFill>
                <a:schemeClr val="tx1"/>
              </a:solidFill>
            </a:endParaRP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482580" y="6304915"/>
            <a:ext cx="1311910" cy="30734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3ACCFEE7-C050-AC6F-21F3-1B54240B7991}"/>
              </a:ext>
            </a:extLst>
          </p:cNvPr>
          <p:cNvSpPr txBox="1"/>
          <p:nvPr/>
        </p:nvSpPr>
        <p:spPr>
          <a:xfrm>
            <a:off x="537882" y="1811538"/>
            <a:ext cx="6050926" cy="286231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dirty="0">
                <a:latin typeface="system-ui"/>
              </a:rPr>
              <a:t> </a:t>
            </a:r>
            <a:r>
              <a:rPr lang="zh-CN" altLang="en-US" b="0" i="0" dirty="0">
                <a:solidFill>
                  <a:schemeClr val="accent1"/>
                </a:solidFill>
                <a:effectLst/>
                <a:latin typeface="system-ui"/>
              </a:rPr>
              <a:t>随着实时计算的不断发展绝大企业数据处理的 </a:t>
            </a:r>
            <a:r>
              <a:rPr lang="en-US" altLang="zh-CN" b="0" i="0" dirty="0">
                <a:solidFill>
                  <a:schemeClr val="accent1"/>
                </a:solidFill>
                <a:effectLst/>
                <a:latin typeface="system-ui"/>
              </a:rPr>
              <a:t>pipeline</a:t>
            </a:r>
            <a:r>
              <a:rPr lang="zh-CN" altLang="en-US" b="0" i="0" dirty="0">
                <a:solidFill>
                  <a:schemeClr val="accent1"/>
                </a:solidFill>
                <a:effectLst/>
                <a:latin typeface="system-ui"/>
              </a:rPr>
              <a:t>，都是由离线处理和在线处理组成的。</a:t>
            </a:r>
            <a:endParaRPr lang="en-US" altLang="zh-CN" b="0" i="0" dirty="0">
              <a:solidFill>
                <a:schemeClr val="accent1"/>
              </a:solidFill>
              <a:effectLst/>
              <a:latin typeface="system-ui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b="0" i="0" dirty="0">
              <a:solidFill>
                <a:schemeClr val="accent1"/>
              </a:solidFill>
              <a:effectLst/>
              <a:latin typeface="system-ui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b="0" i="0" dirty="0">
                <a:solidFill>
                  <a:schemeClr val="accent1"/>
                </a:solidFill>
                <a:effectLst/>
                <a:latin typeface="system-ui"/>
              </a:rPr>
              <a:t>批处理适用于大规模离线数据分析，它通过收集一段时间内的数据并进行批量处理来生成结果。</a:t>
            </a:r>
            <a:endParaRPr lang="en-US" altLang="zh-CN" b="0" i="0" dirty="0">
              <a:solidFill>
                <a:schemeClr val="accent1"/>
              </a:solidFill>
              <a:effectLst/>
              <a:latin typeface="system-ui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b="0" i="0" dirty="0">
              <a:solidFill>
                <a:schemeClr val="accent1"/>
              </a:solidFill>
              <a:effectLst/>
              <a:latin typeface="system-ui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b="0" i="0" dirty="0">
                <a:solidFill>
                  <a:schemeClr val="accent1"/>
                </a:solidFill>
                <a:effectLst/>
                <a:latin typeface="system-ui"/>
              </a:rPr>
              <a:t>而流处理则用于实时数据处理，它能够快速处理数据流并实时生成结果。然而，这两种方式各有优势和局限性。流批一体架构的思想是将批处理和流处理相结合，以获得更好的数据处理能力。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accent1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1166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11" name="TextBox 3"/>
          <p:cNvSpPr txBox="1"/>
          <p:nvPr/>
        </p:nvSpPr>
        <p:spPr>
          <a:xfrm>
            <a:off x="1100364" y="364594"/>
            <a:ext cx="2436211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b="1" dirty="0">
                <a:solidFill>
                  <a:schemeClr val="accent1"/>
                </a:solidFill>
              </a:rPr>
              <a:t>回顾传统方案</a:t>
            </a:r>
            <a:endParaRPr b="1" dirty="0">
              <a:solidFill>
                <a:schemeClr val="accent1"/>
              </a:solidFill>
            </a:endParaRPr>
          </a:p>
        </p:txBody>
      </p:sp>
      <p:sp>
        <p:nvSpPr>
          <p:cNvPr id="116" name="Rectangle 5"/>
          <p:cNvSpPr txBox="1"/>
          <p:nvPr/>
        </p:nvSpPr>
        <p:spPr>
          <a:xfrm>
            <a:off x="1207047" y="3429000"/>
            <a:ext cx="1769236" cy="66531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en-US" altLang="zh-CN" sz="2000" dirty="0">
                <a:solidFill>
                  <a:schemeClr val="tx1"/>
                </a:solidFill>
              </a:rPr>
              <a:t>Kappa </a:t>
            </a:r>
            <a:r>
              <a:rPr lang="zh-CN" altLang="en-US" sz="2000" dirty="0">
                <a:solidFill>
                  <a:schemeClr val="tx1"/>
                </a:solidFill>
              </a:rPr>
              <a:t>架构 </a:t>
            </a:r>
            <a:endParaRPr sz="20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dirty="0"/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481945" y="6309360"/>
            <a:ext cx="1311910" cy="307340"/>
          </a:xfrm>
          <a:prstGeom prst="rect">
            <a:avLst/>
          </a:prstGeom>
        </p:spPr>
      </p:pic>
      <p:sp>
        <p:nvSpPr>
          <p:cNvPr id="3" name="Rectangle 5">
            <a:extLst>
              <a:ext uri="{FF2B5EF4-FFF2-40B4-BE49-F238E27FC236}">
                <a16:creationId xmlns:a16="http://schemas.microsoft.com/office/drawing/2014/main" id="{31AD854A-BA42-2E53-E0DD-79842ACF5B4D}"/>
              </a:ext>
            </a:extLst>
          </p:cNvPr>
          <p:cNvSpPr txBox="1"/>
          <p:nvPr/>
        </p:nvSpPr>
        <p:spPr>
          <a:xfrm>
            <a:off x="1207047" y="1063085"/>
            <a:ext cx="1769236" cy="66531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en-US" altLang="zh-CN" sz="2000" dirty="0">
                <a:solidFill>
                  <a:schemeClr val="tx1"/>
                </a:solidFill>
              </a:rPr>
              <a:t>Lambda </a:t>
            </a:r>
            <a:r>
              <a:rPr lang="zh-CN" altLang="en-US" sz="2000" dirty="0">
                <a:solidFill>
                  <a:schemeClr val="tx1"/>
                </a:solidFill>
              </a:rPr>
              <a:t>架构 </a:t>
            </a:r>
            <a:endParaRPr sz="20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AFA1E8E-5758-80ED-EF04-A7D9919BAE3A}"/>
              </a:ext>
            </a:extLst>
          </p:cNvPr>
          <p:cNvSpPr txBox="1"/>
          <p:nvPr/>
        </p:nvSpPr>
        <p:spPr>
          <a:xfrm>
            <a:off x="7234516" y="1306559"/>
            <a:ext cx="3890138" cy="224676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离线</a:t>
            </a:r>
            <a:r>
              <a:rPr kumimoji="0" lang="en-US" altLang="zh-CN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+</a:t>
            </a: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实时</a:t>
            </a:r>
            <a:br>
              <a:rPr kumimoji="0" lang="en-US" altLang="zh-CN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</a:b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在引入实时链路的探索初期，结果得不到保证需要离线计算的结果加以检验和修正。业务负责合并“两路”结果。</a:t>
            </a:r>
            <a:endParaRPr kumimoji="0" lang="en-US" altLang="zh-CN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dirty="0">
                <a:solidFill>
                  <a:srgbClr val="FF0000"/>
                </a:solidFill>
              </a:rPr>
              <a:t>问题：</a:t>
            </a:r>
            <a:endParaRPr lang="en-US" altLang="zh-CN" sz="1400" dirty="0">
              <a:solidFill>
                <a:srgbClr val="FF0000"/>
              </a:solidFill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两套计算引擎</a:t>
            </a:r>
            <a:endParaRPr kumimoji="0" lang="en-US" altLang="zh-CN" sz="14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zh-CN" altLang="en-US" sz="1400" dirty="0">
                <a:solidFill>
                  <a:srgbClr val="FF0000"/>
                </a:solidFill>
              </a:rPr>
              <a:t>两套引擎</a:t>
            </a:r>
            <a:r>
              <a:rPr lang="en-US" altLang="zh-CN" sz="1400" dirty="0">
                <a:solidFill>
                  <a:srgbClr val="FF0000"/>
                </a:solidFill>
              </a:rPr>
              <a:t>API</a:t>
            </a:r>
            <a:r>
              <a:rPr lang="zh-CN" altLang="en-US" sz="1400" dirty="0">
                <a:solidFill>
                  <a:srgbClr val="FF0000"/>
                </a:solidFill>
              </a:rPr>
              <a:t>不一样，两套业务代码，甚至两个开发团队，人员成本高</a:t>
            </a:r>
            <a:endParaRPr lang="en-US" altLang="zh-CN" sz="1400" dirty="0">
              <a:solidFill>
                <a:srgbClr val="FF0000"/>
              </a:solidFill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数据口径不一致，计算结果一致性也难保证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FCB6CE8-78BB-A9DD-5DD3-507EAFD6B481}"/>
              </a:ext>
            </a:extLst>
          </p:cNvPr>
          <p:cNvSpPr txBox="1"/>
          <p:nvPr/>
        </p:nvSpPr>
        <p:spPr>
          <a:xfrm>
            <a:off x="7261210" y="4255956"/>
            <a:ext cx="3876690" cy="181587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在</a:t>
            </a:r>
            <a:r>
              <a:rPr kumimoji="0" lang="en-US" altLang="zh-CN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Lambda</a:t>
            </a: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基础上做了优化，删除了批处理架构，将数据通道用消息队列替代，以流处理为主，牺牲了离线计算的稳定可靠的特点。</a:t>
            </a:r>
            <a:endParaRPr kumimoji="0" lang="en-US" altLang="zh-CN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sz="1400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问题；</a:t>
            </a:r>
            <a:endParaRPr kumimoji="0" lang="en-US" altLang="zh-CN" sz="14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zh-CN" altLang="en-US" sz="1400" dirty="0">
                <a:solidFill>
                  <a:srgbClr val="FF0000"/>
                </a:solidFill>
              </a:rPr>
              <a:t>强依赖消息中间件缓存能力</a:t>
            </a:r>
            <a:endParaRPr lang="en-US" altLang="zh-CN" sz="1400" dirty="0">
              <a:solidFill>
                <a:srgbClr val="FF0000"/>
              </a:solidFill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实时数据处理时存在数据丢失问题</a:t>
            </a:r>
            <a:endParaRPr kumimoji="0" lang="en-US" altLang="zh-CN" sz="14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zh-CN" altLang="en-US" sz="1400" dirty="0">
                <a:solidFill>
                  <a:srgbClr val="FF0000"/>
                </a:solidFill>
              </a:rPr>
              <a:t>难以修正，重刷数据</a:t>
            </a:r>
            <a:endParaRPr kumimoji="0" lang="zh-CN" altLang="en-US" sz="14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0677802-7C76-DB56-3DB5-1BBD0A64F5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047" y="1599061"/>
            <a:ext cx="5809524" cy="165490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35B4297-DF20-9396-12B1-B80D8817CA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046" y="4088327"/>
            <a:ext cx="5809524" cy="1579226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2309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27" name="TextBox 3"/>
          <p:cNvSpPr txBox="1"/>
          <p:nvPr/>
        </p:nvSpPr>
        <p:spPr>
          <a:xfrm>
            <a:off x="1100364" y="478893"/>
            <a:ext cx="278888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b="1" dirty="0">
                <a:solidFill>
                  <a:schemeClr val="accent1"/>
                </a:solidFill>
              </a:rPr>
              <a:t>流批一体想统一什么</a:t>
            </a:r>
            <a:endParaRPr b="1" dirty="0">
              <a:solidFill>
                <a:schemeClr val="accent1"/>
              </a:solidFill>
            </a:endParaRPr>
          </a:p>
        </p:txBody>
      </p:sp>
      <p:grpSp>
        <p:nvGrpSpPr>
          <p:cNvPr id="169" name="组合 31"/>
          <p:cNvGrpSpPr/>
          <p:nvPr/>
        </p:nvGrpSpPr>
        <p:grpSpPr>
          <a:xfrm>
            <a:off x="1546458" y="1568327"/>
            <a:ext cx="7918285" cy="1563482"/>
            <a:chOff x="-11949" y="-161230"/>
            <a:chExt cx="2524490" cy="476204"/>
          </a:xfrm>
        </p:grpSpPr>
        <p:sp>
          <p:nvSpPr>
            <p:cNvPr id="167" name="矩形 32"/>
            <p:cNvSpPr txBox="1"/>
            <p:nvPr/>
          </p:nvSpPr>
          <p:spPr>
            <a:xfrm>
              <a:off x="-11949" y="-161230"/>
              <a:ext cx="2524490" cy="1124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rPr lang="zh-CN" altLang="en-US" b="1" i="0" dirty="0">
                  <a:solidFill>
                    <a:schemeClr val="tx1"/>
                  </a:solidFill>
                  <a:effectLst/>
                  <a:latin typeface="system-ui"/>
                </a:rPr>
                <a:t>那么是否可以通过一套数据链路，同时满足流和批的数据处理需求？</a:t>
              </a:r>
              <a:endParaRPr dirty="0">
                <a:solidFill>
                  <a:schemeClr val="tx1"/>
                </a:solidFill>
              </a:endParaRPr>
            </a:p>
          </p:txBody>
        </p:sp>
        <p:sp>
          <p:nvSpPr>
            <p:cNvPr id="168" name="矩形 33"/>
            <p:cNvSpPr txBox="1"/>
            <p:nvPr/>
          </p:nvSpPr>
          <p:spPr>
            <a:xfrm>
              <a:off x="-11949" y="33748"/>
              <a:ext cx="2238900" cy="2812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1000">
                  <a:solidFill>
                    <a:srgbClr val="A6A6A6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pPr algn="just"/>
              <a:r>
                <a:rPr lang="zh-CN" altLang="en-US" sz="1800" b="1" i="0" dirty="0">
                  <a:solidFill>
                    <a:srgbClr val="FF0000"/>
                  </a:solidFill>
                  <a:effectLst/>
                  <a:latin typeface="system-ui"/>
                </a:rPr>
                <a:t>“一套链路”意味着，具有统一的“引擎”</a:t>
              </a:r>
              <a:r>
                <a:rPr lang="zh-CN" altLang="en-US" sz="1800" b="1" i="0" dirty="0">
                  <a:effectLst/>
                  <a:latin typeface="system-ui"/>
                </a:rPr>
                <a:t>：</a:t>
              </a:r>
              <a:endParaRPr lang="en-US" altLang="zh-CN" sz="1800" b="1" i="0" dirty="0">
                <a:effectLst/>
                <a:latin typeface="system-ui"/>
              </a:endParaRPr>
            </a:p>
            <a:p>
              <a:pPr algn="just"/>
              <a:endParaRPr lang="zh-CN" altLang="en-US" sz="1800" b="0" i="0" dirty="0">
                <a:effectLst/>
                <a:latin typeface="system-ui"/>
              </a:endParaRPr>
            </a:p>
            <a:p>
              <a:pPr algn="just"/>
              <a:r>
                <a:rPr lang="zh-CN" altLang="en-US" sz="1800" b="1" i="0" dirty="0">
                  <a:solidFill>
                    <a:srgbClr val="FF0000"/>
                  </a:solidFill>
                  <a:effectLst/>
                  <a:latin typeface="system-ui"/>
                </a:rPr>
                <a:t>统一</a:t>
              </a:r>
              <a:r>
                <a:rPr lang="zh-CN" altLang="en-US" sz="1800" b="0" i="0" dirty="0">
                  <a:solidFill>
                    <a:schemeClr val="tx1"/>
                  </a:solidFill>
                  <a:effectLst/>
                  <a:latin typeface="system-ui"/>
                </a:rPr>
                <a:t>的引擎 </a:t>
              </a:r>
              <a:r>
                <a:rPr lang="en-US" altLang="zh-CN" sz="1800" b="0" i="0" dirty="0">
                  <a:solidFill>
                    <a:schemeClr val="tx1"/>
                  </a:solidFill>
                  <a:effectLst/>
                  <a:latin typeface="system-ui"/>
                </a:rPr>
                <a:t>= </a:t>
              </a:r>
              <a:r>
                <a:rPr lang="zh-CN" altLang="en-US" sz="1800" b="1" i="0" dirty="0">
                  <a:solidFill>
                    <a:srgbClr val="FF0000"/>
                  </a:solidFill>
                  <a:effectLst/>
                  <a:latin typeface="system-ui"/>
                </a:rPr>
                <a:t>计算</a:t>
              </a:r>
              <a:r>
                <a:rPr lang="zh-CN" altLang="en-US" sz="1800" b="0" i="0" dirty="0">
                  <a:solidFill>
                    <a:schemeClr val="tx1"/>
                  </a:solidFill>
                  <a:effectLst/>
                  <a:latin typeface="system-ui"/>
                </a:rPr>
                <a:t>引擎</a:t>
              </a:r>
              <a:r>
                <a:rPr lang="zh-CN" altLang="en-US" sz="1800" b="1" i="0" dirty="0">
                  <a:solidFill>
                    <a:schemeClr val="tx1"/>
                  </a:solidFill>
                  <a:effectLst/>
                  <a:latin typeface="system-ui"/>
                </a:rPr>
                <a:t> </a:t>
              </a:r>
              <a:r>
                <a:rPr lang="en-US" altLang="zh-CN" sz="1800" b="1" i="0" dirty="0">
                  <a:solidFill>
                    <a:schemeClr val="tx1"/>
                  </a:solidFill>
                  <a:effectLst/>
                  <a:latin typeface="system-ui"/>
                </a:rPr>
                <a:t>+ </a:t>
              </a:r>
              <a:r>
                <a:rPr lang="zh-CN" altLang="en-US" sz="1800" b="1" i="0" dirty="0">
                  <a:solidFill>
                    <a:srgbClr val="FF0000"/>
                  </a:solidFill>
                  <a:effectLst/>
                  <a:latin typeface="system-ui"/>
                </a:rPr>
                <a:t>存储</a:t>
              </a:r>
              <a:r>
                <a:rPr lang="zh-CN" altLang="en-US" sz="1800" b="0" i="0" dirty="0">
                  <a:solidFill>
                    <a:schemeClr val="tx1"/>
                  </a:solidFill>
                  <a:effectLst/>
                  <a:latin typeface="system-ui"/>
                </a:rPr>
                <a:t>引擎。</a:t>
              </a:r>
              <a:endParaRPr lang="en-US" altLang="zh-CN" sz="1800" b="0" i="0" dirty="0">
                <a:solidFill>
                  <a:schemeClr val="tx1"/>
                </a:solidFill>
                <a:effectLst/>
                <a:latin typeface="system-ui"/>
              </a:endParaRPr>
            </a:p>
          </p:txBody>
        </p:sp>
      </p:grp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410190" y="6309360"/>
            <a:ext cx="1311910" cy="307340"/>
          </a:xfrm>
          <a:prstGeom prst="rect">
            <a:avLst/>
          </a:prstGeom>
        </p:spPr>
      </p:pic>
      <p:sp>
        <p:nvSpPr>
          <p:cNvPr id="3" name="文本占位符 1">
            <a:extLst>
              <a:ext uri="{FF2B5EF4-FFF2-40B4-BE49-F238E27FC236}">
                <a16:creationId xmlns:a16="http://schemas.microsoft.com/office/drawing/2014/main" id="{F1FCFFA0-5AD0-D429-8B56-474C2F519582}"/>
              </a:ext>
            </a:extLst>
          </p:cNvPr>
          <p:cNvSpPr txBox="1">
            <a:spLocks/>
          </p:cNvSpPr>
          <p:nvPr/>
        </p:nvSpPr>
        <p:spPr>
          <a:xfrm>
            <a:off x="1528536" y="3189620"/>
            <a:ext cx="9122228" cy="582344"/>
          </a:xfrm>
          <a:prstGeom prst="rect">
            <a:avLst/>
          </a:prstGeom>
        </p:spPr>
        <p:txBody>
          <a:bodyPr/>
          <a:lstStyle>
            <a:lvl1pPr marL="0" indent="0" algn="l" defTabSz="1028065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835660" indent="-321310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858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002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145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289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432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5699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7134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1800" dirty="0">
                <a:solidFill>
                  <a:srgbClr val="FF0000"/>
                </a:solidFill>
              </a:rPr>
              <a:t>从计算层面</a:t>
            </a:r>
            <a:endParaRPr kumimoji="1" lang="en-US" altLang="zh-CN" sz="1800" dirty="0">
              <a:solidFill>
                <a:srgbClr val="FF0000"/>
              </a:solidFill>
            </a:endParaRPr>
          </a:p>
          <a:p>
            <a:r>
              <a:rPr kumimoji="1" lang="zh-CN" altLang="en-US" sz="1600" b="0" dirty="0">
                <a:solidFill>
                  <a:schemeClr val="tx1"/>
                </a:solidFill>
              </a:rPr>
              <a:t> 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 即用同一个引擎、同一套代码及 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API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，同时处理有限的数据流和无限的数据流，同时应对在线处理和离线处理。</a:t>
            </a:r>
          </a:p>
        </p:txBody>
      </p:sp>
      <p:sp>
        <p:nvSpPr>
          <p:cNvPr id="4" name="文本占位符 1">
            <a:extLst>
              <a:ext uri="{FF2B5EF4-FFF2-40B4-BE49-F238E27FC236}">
                <a16:creationId xmlns:a16="http://schemas.microsoft.com/office/drawing/2014/main" id="{CB80D759-266A-2A12-8E53-BD949915BF51}"/>
              </a:ext>
            </a:extLst>
          </p:cNvPr>
          <p:cNvSpPr txBox="1">
            <a:spLocks/>
          </p:cNvSpPr>
          <p:nvPr/>
        </p:nvSpPr>
        <p:spPr>
          <a:xfrm>
            <a:off x="1528536" y="3835876"/>
            <a:ext cx="9122228" cy="582344"/>
          </a:xfrm>
          <a:prstGeom prst="rect">
            <a:avLst/>
          </a:prstGeom>
        </p:spPr>
        <p:txBody>
          <a:bodyPr/>
          <a:lstStyle>
            <a:lvl1pPr marL="0" indent="0" algn="l" defTabSz="1028065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835660" indent="-321310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858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002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145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289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432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5699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7134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1800" dirty="0">
                <a:solidFill>
                  <a:srgbClr val="FF0000"/>
                </a:solidFill>
              </a:rPr>
              <a:t>从存储层面</a:t>
            </a:r>
            <a:endParaRPr kumimoji="1" lang="en-US" altLang="zh-CN" sz="1800" dirty="0">
              <a:solidFill>
                <a:srgbClr val="FF0000"/>
              </a:solidFill>
            </a:endParaRPr>
          </a:p>
          <a:p>
            <a:r>
              <a:rPr kumimoji="1" lang="zh-CN" altLang="en-US" sz="1600" b="0" dirty="0">
                <a:solidFill>
                  <a:schemeClr val="tx1"/>
                </a:solidFill>
              </a:rPr>
              <a:t> 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 即存储系统能够同时满足流式数据和批式数据的存储，并能够有效地进行协同以及元数据信息的更新。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97476C9-81C5-D789-4B75-9E1BDF15404B}"/>
              </a:ext>
            </a:extLst>
          </p:cNvPr>
          <p:cNvSpPr txBox="1"/>
          <p:nvPr/>
        </p:nvSpPr>
        <p:spPr>
          <a:xfrm>
            <a:off x="1721223" y="4781843"/>
            <a:ext cx="8328204" cy="129265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流批一体的目标：</a:t>
            </a:r>
            <a:endParaRPr kumimoji="0" lang="en-US" altLang="zh-CN" sz="1800" b="1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800" b="1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zh-CN" altLang="en-US" sz="1400" kern="12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统一用户体验，使用一套业务逻辑和平台入口。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</a:pPr>
            <a:r>
              <a:rPr kumimoji="1" lang="zh-CN" altLang="en-US" sz="1400" kern="12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提供智能的引擎，让用户只关心业务逻辑和实时性要求</a:t>
            </a:r>
            <a:endParaRPr kumimoji="1" lang="en-US" altLang="zh-CN" sz="1400" kern="12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</a:pPr>
            <a:r>
              <a:rPr kumimoji="1" lang="zh-CN" altLang="en-US" sz="1400" kern="12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满足更复杂的业务，在技术上打破流批边界，服务多元场景流批融合的需求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2309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85" name="TextBox 3"/>
          <p:cNvSpPr txBox="1"/>
          <p:nvPr/>
        </p:nvSpPr>
        <p:spPr>
          <a:xfrm>
            <a:off x="1100365" y="478893"/>
            <a:ext cx="1857812" cy="400105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endParaRPr dirty="0"/>
          </a:p>
        </p:txBody>
      </p:sp>
      <p:sp>
        <p:nvSpPr>
          <p:cNvPr id="220" name="矩形 39"/>
          <p:cNvSpPr txBox="1"/>
          <p:nvPr/>
        </p:nvSpPr>
        <p:spPr>
          <a:xfrm>
            <a:off x="1082472" y="1212164"/>
            <a:ext cx="9735995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none" lIns="45718" tIns="45718" rIns="45718" bIns="45718" numCol="1" anchor="t">
            <a:spAutoFit/>
          </a:bodyPr>
          <a:lstStyle>
            <a:lvl1pPr>
              <a:defRPr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sz="1600" b="0" i="0" dirty="0">
                <a:solidFill>
                  <a:schemeClr val="tx1"/>
                </a:solidFill>
                <a:effectLst/>
                <a:latin typeface="system-ui"/>
              </a:rPr>
              <a:t>实际上，在流批统一的过程中也会存在着一些</a:t>
            </a:r>
            <a:r>
              <a:rPr lang="zh-CN" altLang="en-US" sz="1600" b="1" i="0" dirty="0">
                <a:solidFill>
                  <a:schemeClr val="tx1"/>
                </a:solidFill>
                <a:effectLst/>
                <a:latin typeface="system-ui"/>
              </a:rPr>
              <a:t>中间形态的统一</a:t>
            </a:r>
            <a:r>
              <a:rPr lang="zh-CN" altLang="en-US" sz="1600" b="0" i="0" dirty="0">
                <a:solidFill>
                  <a:schemeClr val="tx1"/>
                </a:solidFill>
                <a:effectLst/>
                <a:latin typeface="system-ui"/>
              </a:rPr>
              <a:t>，例如：只统一“计算”或只统一“存储”。</a:t>
            </a:r>
            <a:endParaRPr lang="en-US" altLang="zh-CN" sz="1600" b="0" i="0" dirty="0">
              <a:solidFill>
                <a:schemeClr val="tx1"/>
              </a:solidFill>
              <a:effectLst/>
              <a:latin typeface="system-ui"/>
            </a:endParaRPr>
          </a:p>
          <a:p>
            <a:r>
              <a:rPr lang="zh-CN" altLang="en-US" sz="1600" b="0" i="0" dirty="0">
                <a:solidFill>
                  <a:schemeClr val="tx1"/>
                </a:solidFill>
                <a:effectLst/>
                <a:latin typeface="system-ui"/>
              </a:rPr>
              <a:t>下面看下在 </a:t>
            </a:r>
            <a:r>
              <a:rPr lang="en-US" altLang="zh-CN" sz="1600" b="0" i="0" dirty="0" err="1">
                <a:solidFill>
                  <a:schemeClr val="tx1"/>
                </a:solidFill>
                <a:effectLst/>
                <a:latin typeface="system-ui"/>
              </a:rPr>
              <a:t>Flink</a:t>
            </a:r>
            <a:r>
              <a:rPr lang="en-US" altLang="zh-CN" sz="1600" b="0" i="0" dirty="0">
                <a:solidFill>
                  <a:schemeClr val="tx1"/>
                </a:solidFill>
                <a:effectLst/>
                <a:latin typeface="system-ui"/>
              </a:rPr>
              <a:t> Forward Asia </a:t>
            </a:r>
            <a:r>
              <a:rPr lang="zh-CN" altLang="en-US" sz="1600" b="0" i="0" dirty="0">
                <a:solidFill>
                  <a:schemeClr val="tx1"/>
                </a:solidFill>
                <a:effectLst/>
                <a:latin typeface="system-ui"/>
              </a:rPr>
              <a:t>技术峰会上的一个技术架构案例：</a:t>
            </a:r>
            <a:endParaRPr sz="1600" dirty="0">
              <a:solidFill>
                <a:schemeClr val="tx1"/>
              </a:solidFill>
            </a:endParaRPr>
          </a:p>
        </p:txBody>
      </p:sp>
      <p:sp>
        <p:nvSpPr>
          <p:cNvPr id="229" name="文本框 7"/>
          <p:cNvSpPr txBox="1"/>
          <p:nvPr/>
        </p:nvSpPr>
        <p:spPr>
          <a:xfrm>
            <a:off x="1186167" y="1858379"/>
            <a:ext cx="2144173" cy="338550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sz="1600" b="1" i="0" dirty="0">
                <a:solidFill>
                  <a:schemeClr val="tx1"/>
                </a:solidFill>
                <a:effectLst/>
                <a:latin typeface="system-ui"/>
              </a:rPr>
              <a:t>京东实时计算架构图：</a:t>
            </a:r>
            <a:endParaRPr sz="1600" dirty="0">
              <a:solidFill>
                <a:schemeClr val="tx1"/>
              </a:solidFill>
            </a:endParaRP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482580" y="6309360"/>
            <a:ext cx="1311910" cy="30734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AB59EAF-CE03-6F65-6083-F6052F650F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6167" y="2285355"/>
            <a:ext cx="7769297" cy="2287289"/>
          </a:xfrm>
          <a:prstGeom prst="rect">
            <a:avLst/>
          </a:prstGeom>
        </p:spPr>
      </p:pic>
      <p:sp>
        <p:nvSpPr>
          <p:cNvPr id="5" name="矩形 39">
            <a:extLst>
              <a:ext uri="{FF2B5EF4-FFF2-40B4-BE49-F238E27FC236}">
                <a16:creationId xmlns:a16="http://schemas.microsoft.com/office/drawing/2014/main" id="{4C78F4B6-D324-6762-1EBD-D37C21DF8F37}"/>
              </a:ext>
            </a:extLst>
          </p:cNvPr>
          <p:cNvSpPr txBox="1"/>
          <p:nvPr/>
        </p:nvSpPr>
        <p:spPr>
          <a:xfrm>
            <a:off x="1100365" y="4739704"/>
            <a:ext cx="10822831" cy="1569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none" lIns="45718" tIns="45718" rIns="45718" bIns="45718" numCol="1" anchor="t">
            <a:spAutoFit/>
          </a:bodyPr>
          <a:lstStyle>
            <a:lvl1pPr>
              <a:defRPr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sz="1600" dirty="0">
                <a:solidFill>
                  <a:schemeClr val="tx1"/>
                </a:solidFill>
                <a:effectLst/>
              </a:rPr>
              <a:t>引入</a:t>
            </a:r>
            <a:r>
              <a:rPr lang="zh-CN" altLang="en-US" sz="1600" b="1" dirty="0">
                <a:solidFill>
                  <a:schemeClr val="tx1"/>
                </a:solidFill>
                <a:effectLst/>
              </a:rPr>
              <a:t>统一的逻辑模型</a:t>
            </a:r>
            <a:r>
              <a:rPr lang="zh-CN" altLang="en-US" sz="1600" dirty="0">
                <a:solidFill>
                  <a:schemeClr val="tx1"/>
                </a:solidFill>
                <a:effectLst/>
              </a:rPr>
              <a:t>，统一离线链路的数据存储 </a:t>
            </a:r>
            <a:r>
              <a:rPr lang="en-US" altLang="zh-CN" sz="1600" dirty="0">
                <a:solidFill>
                  <a:schemeClr val="tx1"/>
                </a:solidFill>
                <a:effectLst/>
              </a:rPr>
              <a:t>Hive </a:t>
            </a:r>
            <a:r>
              <a:rPr lang="zh-CN" altLang="en-US" sz="1600" dirty="0">
                <a:solidFill>
                  <a:schemeClr val="tx1"/>
                </a:solidFill>
                <a:effectLst/>
              </a:rPr>
              <a:t>和实时链路的数据存储 </a:t>
            </a:r>
            <a:r>
              <a:rPr lang="en-US" altLang="zh-CN" sz="1600" dirty="0">
                <a:solidFill>
                  <a:schemeClr val="tx1"/>
                </a:solidFill>
                <a:effectLst/>
              </a:rPr>
              <a:t>MQ</a:t>
            </a:r>
            <a:r>
              <a:rPr lang="zh-CN" altLang="en-US" sz="1600" dirty="0">
                <a:solidFill>
                  <a:schemeClr val="tx1"/>
                </a:solidFill>
                <a:effectLst/>
              </a:rPr>
              <a:t>。</a:t>
            </a:r>
            <a:endParaRPr lang="en-US" altLang="zh-CN" sz="1600" dirty="0">
              <a:solidFill>
                <a:schemeClr val="tx1"/>
              </a:solidFill>
              <a:effectLst/>
            </a:endParaRPr>
          </a:p>
          <a:p>
            <a:r>
              <a:rPr lang="zh-CN" altLang="en-US" sz="1600" dirty="0">
                <a:solidFill>
                  <a:schemeClr val="tx1"/>
                </a:solidFill>
                <a:effectLst/>
              </a:rPr>
              <a:t>在计算环节，通过 </a:t>
            </a:r>
            <a:r>
              <a:rPr lang="en-US" altLang="zh-CN" sz="1600" dirty="0" err="1">
                <a:solidFill>
                  <a:schemeClr val="tx1"/>
                </a:solidFill>
                <a:effectLst/>
              </a:rPr>
              <a:t>FlinkSQL</a:t>
            </a:r>
            <a:r>
              <a:rPr lang="en-US" altLang="zh-CN" sz="1600" dirty="0">
                <a:solidFill>
                  <a:schemeClr val="tx1"/>
                </a:solidFill>
                <a:effectLst/>
              </a:rPr>
              <a:t> + UDF </a:t>
            </a:r>
            <a:r>
              <a:rPr lang="zh-CN" altLang="en-US" sz="1600" dirty="0">
                <a:solidFill>
                  <a:schemeClr val="tx1"/>
                </a:solidFill>
                <a:effectLst/>
              </a:rPr>
              <a:t>的方式来实现业务逻辑的流批统一计算。</a:t>
            </a:r>
            <a:endParaRPr lang="en-US" altLang="zh-CN" sz="1600" dirty="0">
              <a:solidFill>
                <a:schemeClr val="tx1"/>
              </a:solidFill>
            </a:endParaRPr>
          </a:p>
          <a:p>
            <a:r>
              <a:rPr lang="zh-CN" altLang="en-US" sz="1600" dirty="0">
                <a:solidFill>
                  <a:schemeClr val="tx1"/>
                </a:solidFill>
                <a:effectLst/>
              </a:rPr>
              <a:t>对计算结果的输出，同样引入统一的逻辑模型来屏蔽流批两端的差异。</a:t>
            </a:r>
            <a:endParaRPr lang="en-US" altLang="zh-CN" sz="1600" dirty="0">
              <a:solidFill>
                <a:schemeClr val="tx1"/>
              </a:solidFill>
              <a:effectLst/>
            </a:endParaRPr>
          </a:p>
          <a:p>
            <a:endParaRPr lang="en-US" altLang="zh-CN" sz="1600" dirty="0">
              <a:solidFill>
                <a:schemeClr val="tx1"/>
              </a:solidFill>
              <a:effectLst/>
            </a:endParaRPr>
          </a:p>
          <a:p>
            <a:r>
              <a:rPr lang="zh-CN" altLang="en-US" sz="1600" dirty="0">
                <a:solidFill>
                  <a:schemeClr val="tx1"/>
                </a:solidFill>
                <a:effectLst/>
              </a:rPr>
              <a:t>① </a:t>
            </a:r>
            <a:r>
              <a:rPr lang="zh-CN" altLang="en-US" sz="1600" b="1" dirty="0">
                <a:solidFill>
                  <a:schemeClr val="tx1"/>
                </a:solidFill>
                <a:effectLst/>
              </a:rPr>
              <a:t>对于只实现计算统一的场景</a:t>
            </a:r>
            <a:r>
              <a:rPr lang="zh-CN" altLang="en-US" sz="1600" dirty="0">
                <a:solidFill>
                  <a:schemeClr val="tx1"/>
                </a:solidFill>
                <a:effectLst/>
              </a:rPr>
              <a:t>：可以将计算结果分别写入流批各自对应的存储，以保证数据的实时性与先前保持一致。</a:t>
            </a:r>
            <a:endParaRPr lang="en-US" altLang="zh-CN" sz="1600" dirty="0">
              <a:solidFill>
                <a:schemeClr val="tx1"/>
              </a:solidFill>
              <a:effectLst/>
            </a:endParaRPr>
          </a:p>
          <a:p>
            <a:r>
              <a:rPr lang="zh-CN" altLang="en-US" sz="1600" dirty="0">
                <a:solidFill>
                  <a:schemeClr val="tx1"/>
                </a:solidFill>
                <a:effectLst/>
              </a:rPr>
              <a:t>② </a:t>
            </a:r>
            <a:r>
              <a:rPr lang="zh-CN" altLang="en-US" sz="1600" b="1" dirty="0">
                <a:solidFill>
                  <a:schemeClr val="tx1"/>
                </a:solidFill>
                <a:effectLst/>
              </a:rPr>
              <a:t>对于同时实现计算统一和存储统一的场景</a:t>
            </a:r>
            <a:r>
              <a:rPr lang="zh-CN" altLang="en-US" sz="1600" dirty="0">
                <a:solidFill>
                  <a:schemeClr val="tx1"/>
                </a:solidFill>
                <a:effectLst/>
              </a:rPr>
              <a:t>：可以将计算的结果直接写入到流批统一的存储（例如 </a:t>
            </a:r>
            <a:r>
              <a:rPr lang="en-US" altLang="zh-CN" sz="1600" dirty="0">
                <a:solidFill>
                  <a:schemeClr val="tx1"/>
                </a:solidFill>
                <a:effectLst/>
              </a:rPr>
              <a:t>Iceberg</a:t>
            </a:r>
            <a:r>
              <a:rPr lang="zh-CN" altLang="en-US" sz="1600" dirty="0">
                <a:solidFill>
                  <a:schemeClr val="tx1"/>
                </a:solidFill>
                <a:effectLst/>
              </a:rPr>
              <a:t>）。</a:t>
            </a:r>
            <a:endParaRPr sz="16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2309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85" name="TextBox 3"/>
          <p:cNvSpPr txBox="1"/>
          <p:nvPr/>
        </p:nvSpPr>
        <p:spPr>
          <a:xfrm>
            <a:off x="1100365" y="478893"/>
            <a:ext cx="2330992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b="1" i="0" dirty="0">
                <a:solidFill>
                  <a:schemeClr val="accent1"/>
                </a:solidFill>
                <a:effectLst/>
                <a:latin typeface="system-ui"/>
              </a:rPr>
              <a:t>流批一体技术选型</a:t>
            </a:r>
            <a:endParaRPr dirty="0">
              <a:solidFill>
                <a:schemeClr val="accent1"/>
              </a:solidFill>
            </a:endParaRP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482580" y="6309360"/>
            <a:ext cx="1311910" cy="307340"/>
          </a:xfrm>
          <a:prstGeom prst="rect">
            <a:avLst/>
          </a:prstGeom>
        </p:spPr>
      </p:pic>
      <p:sp>
        <p:nvSpPr>
          <p:cNvPr id="3" name="文本占位符 1">
            <a:extLst>
              <a:ext uri="{FF2B5EF4-FFF2-40B4-BE49-F238E27FC236}">
                <a16:creationId xmlns:a16="http://schemas.microsoft.com/office/drawing/2014/main" id="{1D07A184-323B-EC57-AAF5-DEDFE8195CB5}"/>
              </a:ext>
            </a:extLst>
          </p:cNvPr>
          <p:cNvSpPr txBox="1">
            <a:spLocks/>
          </p:cNvSpPr>
          <p:nvPr/>
        </p:nvSpPr>
        <p:spPr>
          <a:xfrm>
            <a:off x="969805" y="2482538"/>
            <a:ext cx="9122228" cy="1405865"/>
          </a:xfrm>
          <a:prstGeom prst="rect">
            <a:avLst/>
          </a:prstGeom>
        </p:spPr>
        <p:txBody>
          <a:bodyPr/>
          <a:lstStyle>
            <a:lvl1pPr marL="0" indent="0" algn="l" defTabSz="1028065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835660" indent="-321310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858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002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145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289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432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5699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7134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1800" dirty="0">
                <a:solidFill>
                  <a:srgbClr val="FF0000"/>
                </a:solidFill>
              </a:rPr>
              <a:t>Apache Beam</a:t>
            </a:r>
          </a:p>
          <a:p>
            <a:r>
              <a:rPr kumimoji="1" lang="zh-CN" altLang="en-US" sz="1600" b="0" dirty="0">
                <a:solidFill>
                  <a:schemeClr val="tx1"/>
                </a:solidFill>
              </a:rPr>
              <a:t> 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Apache Beam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（原名 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Google </a:t>
            </a:r>
            <a:r>
              <a:rPr kumimoji="1" lang="en-US" altLang="zh-CN" sz="1400" b="0" dirty="0" err="1">
                <a:solidFill>
                  <a:schemeClr val="tx1"/>
                </a:solidFill>
              </a:rPr>
              <a:t>DataFlow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），重点在于数据处理的编程范式和接口定义，并不涉及具体执行引擎的实现，希望基于 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Beam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开发的数据处理程序可以执行在任意的分布式计算引擎上。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Beam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引入了统一的 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API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，但不需要底层统一引擎，这样上面提到的不同引擎造成结果不一致的问题也很难解决，对于有状态的流批混跑的场景也很难处理。</a:t>
            </a:r>
          </a:p>
        </p:txBody>
      </p:sp>
      <p:sp>
        <p:nvSpPr>
          <p:cNvPr id="6" name="文本占位符 1">
            <a:extLst>
              <a:ext uri="{FF2B5EF4-FFF2-40B4-BE49-F238E27FC236}">
                <a16:creationId xmlns:a16="http://schemas.microsoft.com/office/drawing/2014/main" id="{ACB10AA2-2F75-BBF4-389D-D9E845CBC8BA}"/>
              </a:ext>
            </a:extLst>
          </p:cNvPr>
          <p:cNvSpPr txBox="1">
            <a:spLocks/>
          </p:cNvSpPr>
          <p:nvPr/>
        </p:nvSpPr>
        <p:spPr>
          <a:xfrm>
            <a:off x="1015524" y="4002767"/>
            <a:ext cx="9122228" cy="1647037"/>
          </a:xfrm>
          <a:prstGeom prst="rect">
            <a:avLst/>
          </a:prstGeom>
        </p:spPr>
        <p:txBody>
          <a:bodyPr/>
          <a:lstStyle>
            <a:lvl1pPr marL="0" indent="0" algn="l" defTabSz="1028065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835660" indent="-321310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858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002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145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289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432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5699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7134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1800" dirty="0">
                <a:solidFill>
                  <a:srgbClr val="FF0000"/>
                </a:solidFill>
              </a:rPr>
              <a:t>Apache Spark</a:t>
            </a:r>
          </a:p>
          <a:p>
            <a:r>
              <a:rPr kumimoji="1" lang="zh-CN" altLang="en-US" sz="1600" b="0" dirty="0">
                <a:solidFill>
                  <a:schemeClr val="tx1"/>
                </a:solidFill>
              </a:rPr>
              <a:t> 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 即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Spark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是已经得到广泛应用的批处理引擎。随着流处理的发展，更是在 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2.2.x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版本推出的 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Spark structured streaming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将 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Spark SQL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作为流处理、批处理底层统一的执行引擎，并且通过 </a:t>
            </a:r>
            <a:r>
              <a:rPr kumimoji="1" lang="en-US" altLang="zh-CN" sz="1400" b="0" dirty="0" err="1">
                <a:solidFill>
                  <a:schemeClr val="tx1"/>
                </a:solidFill>
              </a:rPr>
              <a:t>DataFrame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和 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Dataset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统一了静态有界数据集合和流式无解数据集。</a:t>
            </a:r>
            <a:endParaRPr kumimoji="1" lang="en-US" altLang="zh-CN" sz="1400" b="0" dirty="0">
              <a:solidFill>
                <a:schemeClr val="tx1"/>
              </a:solidFill>
            </a:endParaRPr>
          </a:p>
          <a:p>
            <a:r>
              <a:rPr kumimoji="1" lang="zh-CN" altLang="en-US" sz="1400" b="0" dirty="0">
                <a:solidFill>
                  <a:schemeClr val="tx1"/>
                </a:solidFill>
              </a:rPr>
              <a:t>虽然，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Spark 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提出了比“微批处理引擎”，延迟更低的 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Continuous Processing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模式，但是对于极致的实时性要求，还是难以满足。</a:t>
            </a:r>
          </a:p>
        </p:txBody>
      </p:sp>
      <p:sp>
        <p:nvSpPr>
          <p:cNvPr id="7" name="文本占位符 1">
            <a:extLst>
              <a:ext uri="{FF2B5EF4-FFF2-40B4-BE49-F238E27FC236}">
                <a16:creationId xmlns:a16="http://schemas.microsoft.com/office/drawing/2014/main" id="{1A28C57E-FD4D-8301-4351-B370F8D6AC72}"/>
              </a:ext>
            </a:extLst>
          </p:cNvPr>
          <p:cNvSpPr txBox="1">
            <a:spLocks/>
          </p:cNvSpPr>
          <p:nvPr/>
        </p:nvSpPr>
        <p:spPr>
          <a:xfrm>
            <a:off x="969805" y="5764168"/>
            <a:ext cx="9122228" cy="862900"/>
          </a:xfrm>
          <a:prstGeom prst="rect">
            <a:avLst/>
          </a:prstGeom>
        </p:spPr>
        <p:txBody>
          <a:bodyPr/>
          <a:lstStyle>
            <a:lvl1pPr marL="0" indent="0" algn="l" defTabSz="1028065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835660" indent="-321310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858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002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145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289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432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5699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7134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1800" dirty="0">
                <a:solidFill>
                  <a:srgbClr val="FF0000"/>
                </a:solidFill>
              </a:rPr>
              <a:t>Apache </a:t>
            </a:r>
            <a:r>
              <a:rPr kumimoji="1" lang="en-US" altLang="zh-CN" sz="1800" dirty="0" err="1">
                <a:solidFill>
                  <a:srgbClr val="FF0000"/>
                </a:solidFill>
              </a:rPr>
              <a:t>Flink</a:t>
            </a:r>
            <a:endParaRPr kumimoji="1" lang="en-US" altLang="zh-CN" sz="1800" dirty="0">
              <a:solidFill>
                <a:srgbClr val="FF0000"/>
              </a:solidFill>
            </a:endParaRPr>
          </a:p>
          <a:p>
            <a:r>
              <a:rPr kumimoji="1" lang="zh-CN" altLang="en-US" sz="1600" b="0" dirty="0">
                <a:solidFill>
                  <a:schemeClr val="tx1"/>
                </a:solidFill>
              </a:rPr>
              <a:t> 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 经过近些年的发展，可以说 </a:t>
            </a:r>
            <a:r>
              <a:rPr kumimoji="1" lang="en-US" altLang="zh-CN" sz="1400" b="0" dirty="0" err="1">
                <a:solidFill>
                  <a:schemeClr val="tx1"/>
                </a:solidFill>
              </a:rPr>
              <a:t>Flink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已经成为流计算领域的事实标准。同时它也提供了批处理的能力，但它的批能力和传统的离线计算引擎还有待进一步增加。流批一体也是近年 </a:t>
            </a:r>
            <a:r>
              <a:rPr kumimoji="1" lang="en-US" altLang="zh-CN" sz="1400" b="0" dirty="0" err="1">
                <a:solidFill>
                  <a:schemeClr val="tx1"/>
                </a:solidFill>
              </a:rPr>
              <a:t>Flink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社区投入的重点方向。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A4C9B5D-060F-3A65-C3F9-C07A9FB390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7076" y="864408"/>
            <a:ext cx="6202902" cy="1777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26705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1306" y="1645604"/>
            <a:ext cx="1008115" cy="100882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47" name="TextBox 59"/>
          <p:cNvSpPr txBox="1"/>
          <p:nvPr/>
        </p:nvSpPr>
        <p:spPr>
          <a:xfrm>
            <a:off x="8757025" y="1888403"/>
            <a:ext cx="916675" cy="5232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28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02</a:t>
            </a:r>
          </a:p>
        </p:txBody>
      </p:sp>
      <p:sp>
        <p:nvSpPr>
          <p:cNvPr id="248" name="TextBox 59"/>
          <p:cNvSpPr txBox="1"/>
          <p:nvPr/>
        </p:nvSpPr>
        <p:spPr>
          <a:xfrm>
            <a:off x="7069613" y="2781163"/>
            <a:ext cx="4217901" cy="830993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 algn="ctr">
              <a:defRPr sz="48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b="1" dirty="0">
                <a:solidFill>
                  <a:schemeClr val="tx1"/>
                </a:solidFill>
              </a:rPr>
              <a:t>为啥选择</a:t>
            </a:r>
            <a:r>
              <a:rPr lang="en-US" altLang="zh-CN" b="1" dirty="0" err="1">
                <a:solidFill>
                  <a:schemeClr val="tx1"/>
                </a:solidFill>
              </a:rPr>
              <a:t>Flink</a:t>
            </a:r>
            <a:endParaRPr b="1" dirty="0">
              <a:solidFill>
                <a:schemeClr val="tx1"/>
              </a:solidFill>
            </a:endParaRP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410190" y="6309360"/>
            <a:ext cx="1311910" cy="3073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989355-9C64-2716-16F2-2C6486B82F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8" y="1645605"/>
            <a:ext cx="6597165" cy="4668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11">
            <a:extLst>
              <a:ext uri="{FF2B5EF4-FFF2-40B4-BE49-F238E27FC236}">
                <a16:creationId xmlns:a16="http://schemas.microsoft.com/office/drawing/2014/main" id="{786FED93-0098-6330-5A33-4E21F5F2AEAA}"/>
              </a:ext>
            </a:extLst>
          </p:cNvPr>
          <p:cNvSpPr txBox="1"/>
          <p:nvPr/>
        </p:nvSpPr>
        <p:spPr>
          <a:xfrm>
            <a:off x="7215065" y="4209207"/>
            <a:ext cx="4000594" cy="1503102"/>
          </a:xfrm>
          <a:prstGeom prst="rect">
            <a:avLst/>
          </a:prstGeom>
          <a:ln w="12700">
            <a:miter lim="400000"/>
          </a:ln>
        </p:spPr>
        <p:txBody>
          <a:bodyPr wrap="square" lIns="34289" tIns="34289" rIns="34289" bIns="34289">
            <a:spAutoFit/>
          </a:bodyPr>
          <a:lstStyle>
            <a:lvl1pPr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sz="1600" b="0" i="0" dirty="0">
                <a:solidFill>
                  <a:schemeClr val="accent1"/>
                </a:solidFill>
                <a:effectLst/>
                <a:latin typeface="system-ui"/>
              </a:rPr>
              <a:t>流批一体是一个</a:t>
            </a:r>
            <a:r>
              <a:rPr lang="zh-CN" altLang="en-US" sz="1600" b="1" i="0" dirty="0">
                <a:solidFill>
                  <a:schemeClr val="accent1"/>
                </a:solidFill>
                <a:effectLst/>
                <a:latin typeface="system-ui"/>
              </a:rPr>
              <a:t>端到端的整体过程</a:t>
            </a:r>
            <a:r>
              <a:rPr lang="zh-CN" altLang="en-US" sz="1600" b="0" i="0" dirty="0">
                <a:solidFill>
                  <a:schemeClr val="accent1"/>
                </a:solidFill>
                <a:effectLst/>
                <a:latin typeface="system-ui"/>
              </a:rPr>
              <a:t>，</a:t>
            </a:r>
            <a:r>
              <a:rPr lang="en-US" altLang="zh-CN" sz="1600" b="0" i="0" dirty="0" err="1">
                <a:solidFill>
                  <a:schemeClr val="accent1"/>
                </a:solidFill>
                <a:effectLst/>
                <a:latin typeface="system-ui"/>
              </a:rPr>
              <a:t>Flink</a:t>
            </a:r>
            <a:r>
              <a:rPr lang="en-US" altLang="zh-CN" sz="1600" b="0" i="0" dirty="0">
                <a:solidFill>
                  <a:schemeClr val="accent1"/>
                </a:solidFill>
                <a:effectLst/>
                <a:latin typeface="system-ui"/>
              </a:rPr>
              <a:t> </a:t>
            </a:r>
            <a:r>
              <a:rPr lang="zh-CN" altLang="en-US" sz="1600" b="0" i="0" dirty="0">
                <a:solidFill>
                  <a:schemeClr val="accent1"/>
                </a:solidFill>
                <a:effectLst/>
                <a:latin typeface="system-ui"/>
              </a:rPr>
              <a:t>从 </a:t>
            </a:r>
            <a:r>
              <a:rPr lang="en-US" altLang="zh-CN" sz="1600" b="0" i="0" dirty="0">
                <a:solidFill>
                  <a:schemeClr val="accent1"/>
                </a:solidFill>
                <a:effectLst/>
                <a:latin typeface="system-ui"/>
              </a:rPr>
              <a:t>API</a:t>
            </a:r>
            <a:r>
              <a:rPr lang="zh-CN" altLang="en-US" sz="1600" b="0" i="0" dirty="0">
                <a:solidFill>
                  <a:schemeClr val="accent1"/>
                </a:solidFill>
                <a:effectLst/>
                <a:latin typeface="system-ui"/>
              </a:rPr>
              <a:t>、执行计划的优化和编译、调度</a:t>
            </a:r>
            <a:r>
              <a:rPr lang="zh-CN" altLang="en-US" sz="1600" b="0" dirty="0">
                <a:solidFill>
                  <a:schemeClr val="accent1"/>
                </a:solidFill>
                <a:effectLst/>
                <a:latin typeface="system-ui"/>
              </a:rPr>
              <a:t>、运</a:t>
            </a:r>
            <a:r>
              <a:rPr lang="zh-CN" altLang="en-US" sz="1600" b="0" i="0" dirty="0">
                <a:solidFill>
                  <a:schemeClr val="accent1"/>
                </a:solidFill>
                <a:effectLst/>
                <a:latin typeface="system-ui"/>
              </a:rPr>
              <a:t>行、</a:t>
            </a:r>
            <a:r>
              <a:rPr lang="en-US" altLang="zh-CN" sz="1600" b="0" i="0" dirty="0">
                <a:solidFill>
                  <a:schemeClr val="accent1"/>
                </a:solidFill>
                <a:effectLst/>
                <a:latin typeface="system-ui"/>
              </a:rPr>
              <a:t>shuffle </a:t>
            </a:r>
            <a:r>
              <a:rPr lang="zh-CN" altLang="en-US" sz="1600" dirty="0">
                <a:solidFill>
                  <a:schemeClr val="accent1"/>
                </a:solidFill>
                <a:latin typeface="system-ui"/>
              </a:rPr>
              <a:t>、</a:t>
            </a:r>
            <a:r>
              <a:rPr lang="zh-CN" altLang="en-US" sz="1600" b="0" i="0" dirty="0">
                <a:solidFill>
                  <a:schemeClr val="accent1"/>
                </a:solidFill>
                <a:effectLst/>
                <a:latin typeface="system-ui"/>
              </a:rPr>
              <a:t>容错处理等整个过程，都做了“流批统一”的工作。</a:t>
            </a:r>
            <a:endParaRPr sz="16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2e015dcd-a81b-4396-871f-584a64e2c9fd"/>
  <p:tag name="COMMONDATA" val="eyJoZGlkIjoiZjY4OTFkYjNjZjEwYzMxMTQ1NjA2MWJhZGZiMzY4NmU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主题​​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 panose="020F050202020403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 panose="020F050202020403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主题​​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 panose="020F050202020403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 panose="020F050202020403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765</TotalTime>
  <Words>1603</Words>
  <Application>Microsoft Office PowerPoint</Application>
  <PresentationFormat>自定义</PresentationFormat>
  <Paragraphs>122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2" baseType="lpstr">
      <vt:lpstr>Impact MT Std</vt:lpstr>
      <vt:lpstr>PingFang SC Regular</vt:lpstr>
      <vt:lpstr>PingFang SC Semibold</vt:lpstr>
      <vt:lpstr>Snell Roundhand</vt:lpstr>
      <vt:lpstr>system-ui</vt:lpstr>
      <vt:lpstr>宋体</vt:lpstr>
      <vt:lpstr>微软雅黑</vt:lpstr>
      <vt:lpstr>Arial</vt:lpstr>
      <vt:lpstr>Calibri</vt:lpstr>
      <vt:lpstr>Cambria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白思克 名字</cp:lastModifiedBy>
  <cp:revision>33</cp:revision>
  <dcterms:created xsi:type="dcterms:W3CDTF">2023-03-21T02:54:16Z</dcterms:created>
  <dcterms:modified xsi:type="dcterms:W3CDTF">2023-07-13T17:25:18Z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1768684E9F844B8695E6AAD31481FEF8</vt:lpwstr>
  </property>
  <property fmtid="{D5CDD505-2E9C-101B-9397-08002B2CF9AE}" pid="3" name="KSOProductBuildVer">
    <vt:lpwstr>2052-11.1.0.13703</vt:lpwstr>
  </property>
</Properties>
</file>